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21"/>
  </p:notesMasterIdLst>
  <p:handoutMasterIdLst>
    <p:handoutMasterId r:id="rId22"/>
  </p:handoutMasterIdLst>
  <p:sldIdLst>
    <p:sldId id="275" r:id="rId2"/>
    <p:sldId id="305" r:id="rId3"/>
    <p:sldId id="340" r:id="rId4"/>
    <p:sldId id="307" r:id="rId5"/>
    <p:sldId id="329" r:id="rId6"/>
    <p:sldId id="341" r:id="rId7"/>
    <p:sldId id="323" r:id="rId8"/>
    <p:sldId id="339" r:id="rId9"/>
    <p:sldId id="343" r:id="rId10"/>
    <p:sldId id="345" r:id="rId11"/>
    <p:sldId id="346" r:id="rId12"/>
    <p:sldId id="316" r:id="rId13"/>
    <p:sldId id="317" r:id="rId14"/>
    <p:sldId id="318" r:id="rId15"/>
    <p:sldId id="319" r:id="rId16"/>
    <p:sldId id="321" r:id="rId17"/>
    <p:sldId id="320" r:id="rId18"/>
    <p:sldId id="314" r:id="rId19"/>
    <p:sldId id="342" r:id="rId20"/>
  </p:sldIdLst>
  <p:sldSz cx="12195175" cy="6858000"/>
  <p:notesSz cx="6858000" cy="9144000"/>
  <p:embeddedFontLst>
    <p:embeddedFont>
      <p:font typeface="Arial" panose="020B06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Merriweather Light" panose="00000400000000000000" pitchFamily="2" charset="0"/>
      <p:regular r:id="rId31"/>
      <p:italic r:id="rId32"/>
    </p:embeddedFont>
    <p:embeddedFont>
      <p:font typeface="Merriweather Regular" panose="020B060402020202020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italic r:id="rId42"/>
    </p:embeddedFont>
    <p:embeddedFont>
      <p:font typeface="Verdana" panose="020B0604030504040204" pitchFamily="34" charset="0"/>
      <p:regular r:id="rId43"/>
      <p:bold r:id="rId44"/>
      <p:italic r:id="rId45"/>
      <p:boldItalic r:id="rId46"/>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86B"/>
    <a:srgbClr val="633F2B"/>
    <a:srgbClr val="522980"/>
    <a:srgbClr val="6687C3"/>
    <a:srgbClr val="171D42"/>
    <a:srgbClr val="63A593"/>
    <a:srgbClr val="921E56"/>
    <a:srgbClr val="DD9562"/>
    <a:srgbClr val="D49562"/>
    <a:srgbClr val="D49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7712" autoAdjust="0"/>
  </p:normalViewPr>
  <p:slideViewPr>
    <p:cSldViewPr snapToGrid="0">
      <p:cViewPr varScale="1">
        <p:scale>
          <a:sx n="72" d="100"/>
          <a:sy n="72" d="100"/>
        </p:scale>
        <p:origin x="1138" y="62"/>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06/09/2022</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06/09/2022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Thomas -&gt; work at municipality of Utrecht, where I do applied research as a </a:t>
            </a:r>
            <a:r>
              <a:rPr lang="en-GB" dirty="0" err="1"/>
              <a:t>phd</a:t>
            </a:r>
            <a:r>
              <a:rPr lang="en-GB" dirty="0"/>
              <a:t> student</a:t>
            </a:r>
          </a:p>
          <a:p>
            <a:r>
              <a:rPr lang="en-GB" dirty="0"/>
              <a:t>I work with my professors Arjen de Vries and </a:t>
            </a:r>
            <a:r>
              <a:rPr lang="en-GB" dirty="0" err="1"/>
              <a:t>Toine</a:t>
            </a:r>
            <a:r>
              <a:rPr lang="en-GB" dirty="0"/>
              <a:t> Pieters</a:t>
            </a:r>
          </a:p>
          <a:p>
            <a:r>
              <a:rPr lang="en-GB" dirty="0"/>
              <a:t>Specifically I work on task based search, and today I want to share our progress on developing a task-based search engine for council members</a:t>
            </a:r>
            <a:endParaRPr lang="en-NL"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a:t>
            </a:fld>
            <a:endParaRPr lang="en-GB"/>
          </a:p>
        </p:txBody>
      </p:sp>
    </p:spTree>
    <p:extLst>
      <p:ext uri="{BB962C8B-B14F-4D97-AF65-F5344CB8AC3E}">
        <p14:creationId xmlns:p14="http://schemas.microsoft.com/office/powerpoint/2010/main" val="46514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facets are we using to describe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Topic aspect tells us which aspect of the information is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example ‘sound leak in the Tivoli concert hall’, there are multiple aspects we can be interested in, depending on our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Background of the issue: what is a sound leak? What causes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Decision history: what has the council decided to do about it,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Political context: are all political parties are happy with this solution, or did some express dissatisfaction?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Tells us which underlying datasets are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10</a:t>
            </a:fld>
            <a:endParaRPr lang="en-GB"/>
          </a:p>
        </p:txBody>
      </p:sp>
    </p:spTree>
    <p:extLst>
      <p:ext uri="{BB962C8B-B14F-4D97-AF65-F5344CB8AC3E}">
        <p14:creationId xmlns:p14="http://schemas.microsoft.com/office/powerpoint/2010/main" val="393799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facets are we using to describe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Topic aspect tells us which aspect of the information is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example ‘sound leak in the Tivoli concert hall’, there are multiple aspects we can be interested in, depending on our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Background of the issue: what is a sound leak? What causes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Decision history: what has the council decided to do about it,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Political context: are all political parties are happy with this solution, or did some express dissatisfaction?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Tells us which underlying datasets are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11</a:t>
            </a:fld>
            <a:endParaRPr lang="en-GB"/>
          </a:p>
        </p:txBody>
      </p:sp>
    </p:spTree>
    <p:extLst>
      <p:ext uri="{BB962C8B-B14F-4D97-AF65-F5344CB8AC3E}">
        <p14:creationId xmlns:p14="http://schemas.microsoft.com/office/powerpoint/2010/main" val="351380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here’s the search engine that is currently in production. I’m viewing it through google translate so that it’s in English, so you’ll notice some weird translations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thing to note is that all tasks were one of multiple topic aspects, and that each topic aspect was associated with a different type of information. That is why we introduced multiple search verticals. We can look at documents, political statements (which we extracted from certain document types), and political commitments (which we extracted from different documents)</a:t>
            </a:r>
          </a:p>
        </p:txBody>
      </p:sp>
      <p:sp>
        <p:nvSpPr>
          <p:cNvPr id="4" name="Slide Number Placeholder 3"/>
          <p:cNvSpPr>
            <a:spLocks noGrp="1"/>
          </p:cNvSpPr>
          <p:nvPr>
            <p:ph type="sldNum" sz="quarter" idx="5"/>
          </p:nvPr>
        </p:nvSpPr>
        <p:spPr/>
        <p:txBody>
          <a:bodyPr/>
          <a:lstStyle/>
          <a:p>
            <a:fld id="{697381A9-0C9E-4D3A-A28B-AC4E168A57BC}" type="slidenum">
              <a:rPr lang="en-GB" smtClean="0"/>
              <a:pPr/>
              <a:t>12</a:t>
            </a:fld>
            <a:endParaRPr lang="en-GB"/>
          </a:p>
        </p:txBody>
      </p:sp>
    </p:spTree>
    <p:extLst>
      <p:ext uri="{BB962C8B-B14F-4D97-AF65-F5344CB8AC3E}">
        <p14:creationId xmlns:p14="http://schemas.microsoft.com/office/powerpoint/2010/main" val="260593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each search vertical has a different retrieval unit – based on the retrieval units necessary for the work tasks – such as the 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also see a number of filters and search options here. These were informed by the search task descriptions</a:t>
            </a:r>
          </a:p>
        </p:txBody>
      </p:sp>
      <p:sp>
        <p:nvSpPr>
          <p:cNvPr id="4" name="Slide Number Placeholder 3"/>
          <p:cNvSpPr>
            <a:spLocks noGrp="1"/>
          </p:cNvSpPr>
          <p:nvPr>
            <p:ph type="sldNum" sz="quarter" idx="5"/>
          </p:nvPr>
        </p:nvSpPr>
        <p:spPr/>
        <p:txBody>
          <a:bodyPr/>
          <a:lstStyle/>
          <a:p>
            <a:fld id="{697381A9-0C9E-4D3A-A28B-AC4E168A57BC}" type="slidenum">
              <a:rPr lang="en-GB" smtClean="0"/>
              <a:pPr/>
              <a:t>13</a:t>
            </a:fld>
            <a:endParaRPr lang="en-GB"/>
          </a:p>
        </p:txBody>
      </p:sp>
    </p:spTree>
    <p:extLst>
      <p:ext uri="{BB962C8B-B14F-4D97-AF65-F5344CB8AC3E}">
        <p14:creationId xmlns:p14="http://schemas.microsoft.com/office/powerpoint/2010/main" val="3995490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same goes for the political statements vertical</a:t>
            </a:r>
          </a:p>
        </p:txBody>
      </p:sp>
      <p:sp>
        <p:nvSpPr>
          <p:cNvPr id="4" name="Slide Number Placeholder 3"/>
          <p:cNvSpPr>
            <a:spLocks noGrp="1"/>
          </p:cNvSpPr>
          <p:nvPr>
            <p:ph type="sldNum" sz="quarter" idx="5"/>
          </p:nvPr>
        </p:nvSpPr>
        <p:spPr/>
        <p:txBody>
          <a:bodyPr/>
          <a:lstStyle/>
          <a:p>
            <a:fld id="{697381A9-0C9E-4D3A-A28B-AC4E168A57BC}" type="slidenum">
              <a:rPr lang="en-GB" smtClean="0"/>
              <a:pPr/>
              <a:t>14</a:t>
            </a:fld>
            <a:endParaRPr lang="en-GB"/>
          </a:p>
        </p:txBody>
      </p:sp>
    </p:spTree>
    <p:extLst>
      <p:ext uri="{BB962C8B-B14F-4D97-AF65-F5344CB8AC3E}">
        <p14:creationId xmlns:p14="http://schemas.microsoft.com/office/powerpoint/2010/main" val="287281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 political commitments vertical</a:t>
            </a:r>
          </a:p>
        </p:txBody>
      </p:sp>
      <p:sp>
        <p:nvSpPr>
          <p:cNvPr id="4" name="Slide Number Placeholder 3"/>
          <p:cNvSpPr>
            <a:spLocks noGrp="1"/>
          </p:cNvSpPr>
          <p:nvPr>
            <p:ph type="sldNum" sz="quarter" idx="5"/>
          </p:nvPr>
        </p:nvSpPr>
        <p:spPr/>
        <p:txBody>
          <a:bodyPr/>
          <a:lstStyle/>
          <a:p>
            <a:fld id="{697381A9-0C9E-4D3A-A28B-AC4E168A57BC}" type="slidenum">
              <a:rPr lang="en-GB" smtClean="0"/>
              <a:pPr/>
              <a:t>15</a:t>
            </a:fld>
            <a:endParaRPr lang="en-GB"/>
          </a:p>
        </p:txBody>
      </p:sp>
    </p:spTree>
    <p:extLst>
      <p:ext uri="{BB962C8B-B14F-4D97-AF65-F5344CB8AC3E}">
        <p14:creationId xmlns:p14="http://schemas.microsoft.com/office/powerpoint/2010/main" val="328410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last thing I want to show is what happens when you click a document search result</a:t>
            </a:r>
          </a:p>
        </p:txBody>
      </p:sp>
      <p:sp>
        <p:nvSpPr>
          <p:cNvPr id="4" name="Slide Number Placeholder 3"/>
          <p:cNvSpPr>
            <a:spLocks noGrp="1"/>
          </p:cNvSpPr>
          <p:nvPr>
            <p:ph type="sldNum" sz="quarter" idx="5"/>
          </p:nvPr>
        </p:nvSpPr>
        <p:spPr/>
        <p:txBody>
          <a:bodyPr/>
          <a:lstStyle/>
          <a:p>
            <a:fld id="{697381A9-0C9E-4D3A-A28B-AC4E168A57BC}" type="slidenum">
              <a:rPr lang="en-GB" smtClean="0"/>
              <a:pPr/>
              <a:t>16</a:t>
            </a:fld>
            <a:endParaRPr lang="en-GB"/>
          </a:p>
        </p:txBody>
      </p:sp>
    </p:spTree>
    <p:extLst>
      <p:ext uri="{BB962C8B-B14F-4D97-AF65-F5344CB8AC3E}">
        <p14:creationId xmlns:p14="http://schemas.microsoft.com/office/powerpoint/2010/main" val="3720047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get a search result page where we put the political document in the context of the political decision making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where previously the users had to piece together fragments of information into a story of what happened, we now try to deliver a useful story </a:t>
            </a:r>
          </a:p>
        </p:txBody>
      </p:sp>
      <p:sp>
        <p:nvSpPr>
          <p:cNvPr id="4" name="Slide Number Placeholder 3"/>
          <p:cNvSpPr>
            <a:spLocks noGrp="1"/>
          </p:cNvSpPr>
          <p:nvPr>
            <p:ph type="sldNum" sz="quarter" idx="5"/>
          </p:nvPr>
        </p:nvSpPr>
        <p:spPr/>
        <p:txBody>
          <a:bodyPr/>
          <a:lstStyle/>
          <a:p>
            <a:fld id="{697381A9-0C9E-4D3A-A28B-AC4E168A57BC}" type="slidenum">
              <a:rPr lang="en-GB" smtClean="0"/>
              <a:pPr/>
              <a:t>17</a:t>
            </a:fld>
            <a:endParaRPr lang="en-GB"/>
          </a:p>
        </p:txBody>
      </p:sp>
    </p:spTree>
    <p:extLst>
      <p:ext uri="{BB962C8B-B14F-4D97-AF65-F5344CB8AC3E}">
        <p14:creationId xmlns:p14="http://schemas.microsoft.com/office/powerpoint/2010/main" val="2132546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18</a:t>
            </a:fld>
            <a:endParaRPr lang="en-GB"/>
          </a:p>
        </p:txBody>
      </p:sp>
    </p:spTree>
    <p:extLst>
      <p:ext uri="{BB962C8B-B14F-4D97-AF65-F5344CB8AC3E}">
        <p14:creationId xmlns:p14="http://schemas.microsoft.com/office/powerpoint/2010/main" val="2904138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approaches we can take to designing information systems, and it can be hard to choose one</a:t>
            </a:r>
          </a:p>
          <a:p>
            <a:r>
              <a:rPr lang="en-GB" dirty="0"/>
              <a:t>We found that a task-based approach to design helps us invest into features that provide value to our users</a:t>
            </a:r>
          </a:p>
          <a:p>
            <a:endParaRPr lang="en-GB" dirty="0"/>
          </a:p>
          <a:p>
            <a:r>
              <a:rPr lang="en-GB" dirty="0"/>
              <a:t>We also found that the council members at multiple municipalities have the same search tasks. So even if there are different datasets underlying those systems, it seems plausible that we could work together towards better common search tools. That’s kind of encouraging to me, because I think shared goals and resources can get more fundamental solutions than separated initiatives</a:t>
            </a:r>
            <a:br>
              <a:rPr lang="en-GB" dirty="0"/>
            </a:br>
            <a:endParaRPr lang="en-GB" dirty="0"/>
          </a:p>
          <a:p>
            <a:endParaRPr lang="en-GB" dirty="0"/>
          </a:p>
          <a:p>
            <a:r>
              <a:rPr lang="en-GB" dirty="0"/>
              <a:t>TODO bring it back together</a:t>
            </a:r>
          </a:p>
        </p:txBody>
      </p:sp>
      <p:sp>
        <p:nvSpPr>
          <p:cNvPr id="4" name="Slide Number Placeholder 3"/>
          <p:cNvSpPr>
            <a:spLocks noGrp="1"/>
          </p:cNvSpPr>
          <p:nvPr>
            <p:ph type="sldNum" sz="quarter" idx="5"/>
          </p:nvPr>
        </p:nvSpPr>
        <p:spPr/>
        <p:txBody>
          <a:bodyPr/>
          <a:lstStyle/>
          <a:p>
            <a:fld id="{697381A9-0C9E-4D3A-A28B-AC4E168A57BC}" type="slidenum">
              <a:rPr lang="en-GB" smtClean="0"/>
              <a:pPr/>
              <a:t>19</a:t>
            </a:fld>
            <a:endParaRPr lang="en-GB"/>
          </a:p>
        </p:txBody>
      </p:sp>
    </p:spTree>
    <p:extLst>
      <p:ext uri="{BB962C8B-B14F-4D97-AF65-F5344CB8AC3E}">
        <p14:creationId xmlns:p14="http://schemas.microsoft.com/office/powerpoint/2010/main" val="276194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City council members create new policies for the city. This is knowledge intensive work where they go into meetings to discuss local problems and possible solutions. To do this effectively, they need to prepare these meetings well and be informed</a:t>
            </a:r>
            <a:endParaRPr lang="en-NL"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a:t>
            </a:fld>
            <a:endParaRPr lang="en-GB"/>
          </a:p>
        </p:txBody>
      </p:sp>
    </p:spTree>
    <p:extLst>
      <p:ext uri="{BB962C8B-B14F-4D97-AF65-F5344CB8AC3E}">
        <p14:creationId xmlns:p14="http://schemas.microsoft.com/office/powerpoint/2010/main" val="293756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this preparation currently looks like this </a:t>
            </a:r>
          </a:p>
          <a:p>
            <a:r>
              <a:rPr lang="en-GB" dirty="0"/>
              <a:t>Where user starts off with a quick search but it can quickly feel like they have to trudge through old archives of information</a:t>
            </a:r>
          </a:p>
          <a:p>
            <a:r>
              <a:rPr lang="en-GB" dirty="0"/>
              <a:t>Often users don’t even know in which information sources they should search</a:t>
            </a:r>
          </a:p>
          <a:p>
            <a:endParaRPr lang="en-GB" dirty="0"/>
          </a:p>
          <a:p>
            <a:r>
              <a:rPr lang="en-GB" dirty="0"/>
              <a:t>So we want to improve this situation</a:t>
            </a:r>
          </a:p>
          <a:p>
            <a:endParaRPr lang="en-GB" dirty="0"/>
          </a:p>
          <a:p>
            <a:r>
              <a:rPr lang="en-GB" dirty="0"/>
              <a:t>So we could just get a search engine with more features and hope that’s enough, but what features do we need? </a:t>
            </a:r>
          </a:p>
          <a:p>
            <a:endParaRPr lang="en-GB" dirty="0"/>
          </a:p>
          <a:p>
            <a:r>
              <a:rPr lang="en-GB" dirty="0"/>
              <a:t>In our approach we want to look at the tasks users are performing, and what information they need to perform it. Then we can get real insight into the search requirements of our target user groups, and we could even say if they need some specialized search functionality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focus in this study is going to be on: how can we develop information systems based on the tasks of a user group, and then informally we show how we used this in practice to make a search engine</a:t>
            </a:r>
          </a:p>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3</a:t>
            </a:fld>
            <a:endParaRPr lang="en-GB"/>
          </a:p>
        </p:txBody>
      </p:sp>
    </p:spTree>
    <p:extLst>
      <p:ext uri="{BB962C8B-B14F-4D97-AF65-F5344CB8AC3E}">
        <p14:creationId xmlns:p14="http://schemas.microsoft.com/office/powerpoint/2010/main" val="416577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a:t>Unfortunately, this preparation currently looks like this </a:t>
            </a:r>
          </a:p>
          <a:p>
            <a:r>
              <a:rPr lang="en-GB" dirty="0"/>
              <a:t>Where user starts off with a quick search but it can quickly feel like they have to ‘step’ into the information and trudge through old archives of information</a:t>
            </a:r>
          </a:p>
          <a:p>
            <a:r>
              <a:rPr lang="en-GB" dirty="0"/>
              <a:t>Often users don’t even know in which information sources they should search</a:t>
            </a:r>
          </a:p>
          <a:p>
            <a:endParaRPr lang="en-GB" dirty="0"/>
          </a:p>
          <a:p>
            <a:r>
              <a:rPr lang="en-GB" dirty="0"/>
              <a:t>So we want to improve this situation</a:t>
            </a:r>
          </a:p>
          <a:p>
            <a:endParaRPr lang="en-GB" dirty="0"/>
          </a:p>
          <a:p>
            <a:r>
              <a:rPr lang="en-GB" dirty="0"/>
              <a:t>So we could just get a search engine with more features and hope that’s enough, but what features do we need? </a:t>
            </a:r>
          </a:p>
          <a:p>
            <a:endParaRPr lang="en-GB" dirty="0"/>
          </a:p>
          <a:p>
            <a:r>
              <a:rPr lang="en-GB" dirty="0"/>
              <a:t>In our approach we want to look at the tasks users are performing, and what information they need to perform it. Then we can get real insight into the search requirements of our target user groups, and we could even say if they need some specialized search functionality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focus in this study is going to be on: how can we develop information systems based on the tasks of a user group, and then informally we show how we used this in practice to make a search engine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when we look at tasks in Information seeking and retrieval literature   we see two types</a:t>
            </a:r>
          </a:p>
          <a:p>
            <a:endParaRPr lang="en-GB" dirty="0"/>
          </a:p>
          <a:p>
            <a:endParaRPr lang="en-GB" dirty="0"/>
          </a:p>
          <a:p>
            <a:r>
              <a:rPr lang="en-GB" dirty="0"/>
              <a:t>So there are multiple models of tasks, which are good for different purposes</a:t>
            </a:r>
          </a:p>
          <a:p>
            <a:r>
              <a:rPr lang="en-GB" dirty="0"/>
              <a:t>For now we’re going to briefly introduce the one that’s the basis for our current work</a:t>
            </a:r>
          </a:p>
          <a:p>
            <a:endParaRPr lang="en-GB" dirty="0"/>
          </a:p>
          <a:p>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4</a:t>
            </a:fld>
            <a:endParaRPr lang="en-GB"/>
          </a:p>
        </p:txBody>
      </p:sp>
    </p:spTree>
    <p:extLst>
      <p:ext uri="{BB962C8B-B14F-4D97-AF65-F5344CB8AC3E}">
        <p14:creationId xmlns:p14="http://schemas.microsoft.com/office/powerpoint/2010/main" val="391080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a:t>The faceted task model proposed by li and Belkin is the most comprehensive way to describe tasks</a:t>
            </a:r>
          </a:p>
          <a:p>
            <a:r>
              <a:rPr lang="en-GB" dirty="0"/>
              <a:t>A task is described by a set of orthogonal facets – for example (what will it cost </a:t>
            </a:r>
            <a:r>
              <a:rPr lang="en-GB" dirty="0" err="1"/>
              <a:t>ot</a:t>
            </a:r>
            <a:r>
              <a:rPr lang="en-GB" dirty="0"/>
              <a:t> repair the sound leak at concert hall Tivoli,  or, what even is a leak’)</a:t>
            </a:r>
          </a:p>
          <a:p>
            <a:endParaRPr lang="en-GB" dirty="0"/>
          </a:p>
          <a:p>
            <a:r>
              <a:rPr lang="en-GB" dirty="0"/>
              <a:t>This is just part of the model. It is useful for many research goals – and it has been used for many goals</a:t>
            </a:r>
          </a:p>
          <a:p>
            <a:endParaRPr lang="en-GB" dirty="0"/>
          </a:p>
          <a:p>
            <a:r>
              <a:rPr lang="en-GB" dirty="0"/>
              <a:t>Our purpose is a bit different though</a:t>
            </a:r>
          </a:p>
          <a:p>
            <a:endParaRPr lang="en-GB" dirty="0"/>
          </a:p>
          <a:p>
            <a:endParaRPr lang="en-GB" dirty="0"/>
          </a:p>
          <a:p>
            <a:r>
              <a:rPr lang="en-GB" dirty="0"/>
              <a:t>The model is generic by design – it doesn’t model the actions of a specific user group – but all tasks</a:t>
            </a:r>
          </a:p>
          <a:p>
            <a:r>
              <a:rPr lang="en-GB" dirty="0"/>
              <a:t>It is domain-independent – applies everywhere</a:t>
            </a:r>
          </a:p>
          <a:p>
            <a:r>
              <a:rPr lang="en-GB" dirty="0"/>
              <a:t>It also doesn’t model the task topic</a:t>
            </a:r>
          </a:p>
          <a:p>
            <a:endParaRPr lang="en-GB" dirty="0"/>
          </a:p>
          <a:p>
            <a:r>
              <a:rPr lang="en-GB" dirty="0"/>
              <a:t>These are strengths for some research questions, but when we want to develop a domain-specific search engine we actually don’t want this abstracted version.</a:t>
            </a:r>
          </a:p>
          <a:p>
            <a:r>
              <a:rPr lang="en-GB" dirty="0"/>
              <a:t>We want a very specific model. Ideally we want our model to explain things like ‘well, the council member has to understand the timeline behind the political discussion of this topic‘, and then we want to link this task to a subset of information in a knowledge graph of this domain</a:t>
            </a:r>
            <a:br>
              <a:rPr lang="en-GB" dirty="0"/>
            </a:b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try to find a way to extend the faceted model so that we can describe domain-specific tasks. To do this we will look at how the domain experts describe their own tasks: that is to say: we ask council members to describe their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perform semi-structured interviews because this interactive format helps us get more specific about the tasks they perform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work task, dig into search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t>
            </a:r>
            <a:r>
              <a:rPr lang="en-GB" dirty="0" err="1"/>
              <a:t>analyzed</a:t>
            </a:r>
            <a:r>
              <a:rPr lang="en-GB" dirty="0"/>
              <a:t> the data using a codebook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we annotated the transcripts of those interviews based on a set of codes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developed the set of codes in two ways – we started by taking codes from literature (specifically, we checked if we recognized the task facets from the faceted task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checked if there were further unexplained themes in the data – a manual clustering where we say ‘these four people described something about the task in this very specific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analysis we performed a very similar study at a second municipality, to see if we get the same results – so we checked if the codebook we developed was consistent and complete – also known as stable</a:t>
            </a:r>
          </a:p>
        </p:txBody>
      </p:sp>
      <p:sp>
        <p:nvSpPr>
          <p:cNvPr id="4" name="Slide Number Placeholder 3"/>
          <p:cNvSpPr>
            <a:spLocks noGrp="1"/>
          </p:cNvSpPr>
          <p:nvPr>
            <p:ph type="sldNum" sz="quarter" idx="5"/>
          </p:nvPr>
        </p:nvSpPr>
        <p:spPr/>
        <p:txBody>
          <a:bodyPr/>
          <a:lstStyle/>
          <a:p>
            <a:fld id="{697381A9-0C9E-4D3A-A28B-AC4E168A57BC}" type="slidenum">
              <a:rPr lang="en-GB" smtClean="0"/>
              <a:pPr/>
              <a:t>5</a:t>
            </a:fld>
            <a:endParaRPr lang="en-GB"/>
          </a:p>
        </p:txBody>
      </p:sp>
    </p:spTree>
    <p:extLst>
      <p:ext uri="{BB962C8B-B14F-4D97-AF65-F5344CB8AC3E}">
        <p14:creationId xmlns:p14="http://schemas.microsoft.com/office/powerpoint/2010/main" val="228157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try to find a way to extend the faceted model so that we can describe domain-specific tasks. To do this we will look at how the domain experts describe their own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perform semi-structured interviews because this interactive format helps us get more specific about these tasks they perform intuitively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 by asking them about their work tasks – for what reasons do they end up in the council meetings? What triggers those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for each of those search tasks we then dug  into the search tasks by asking what information they need – why they ‘step’ into the information like on the previous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t>
            </a:r>
            <a:r>
              <a:rPr lang="en-GB" dirty="0" err="1"/>
              <a:t>analyzed</a:t>
            </a:r>
            <a:r>
              <a:rPr lang="en-GB" dirty="0"/>
              <a:t> the data using a codebook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we annotated the transcripts of those interviews based on a set of codes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developed the set of codes in two ways – we started by taking codes from literature (specifically, we checked if we recognized the task facets from the faceted task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checked if there were further unexplained themes in the data – a manual clustering where we say ‘these four people described something about the task in this very specific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analysis we performed a very similar study at a second municipality, to see if we get the same results – so we checked if the codebook we developed was consistent and complete – also known as stable</a:t>
            </a:r>
          </a:p>
        </p:txBody>
      </p:sp>
      <p:sp>
        <p:nvSpPr>
          <p:cNvPr id="4" name="Slide Number Placeholder 3"/>
          <p:cNvSpPr>
            <a:spLocks noGrp="1"/>
          </p:cNvSpPr>
          <p:nvPr>
            <p:ph type="sldNum" sz="quarter" idx="5"/>
          </p:nvPr>
        </p:nvSpPr>
        <p:spPr/>
        <p:txBody>
          <a:bodyPr/>
          <a:lstStyle/>
          <a:p>
            <a:fld id="{697381A9-0C9E-4D3A-A28B-AC4E168A57BC}" type="slidenum">
              <a:rPr lang="en-GB" smtClean="0"/>
              <a:pPr/>
              <a:t>6</a:t>
            </a:fld>
            <a:endParaRPr lang="en-GB"/>
          </a:p>
        </p:txBody>
      </p:sp>
    </p:spTree>
    <p:extLst>
      <p:ext uri="{BB962C8B-B14F-4D97-AF65-F5344CB8AC3E}">
        <p14:creationId xmlns:p14="http://schemas.microsoft.com/office/powerpoint/2010/main" val="57134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types of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We found a set of codes that we can use to describe tasks – these are our task facets to help describe domain-specific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We found the specific tasks that council members perform, which we can describe using those task facets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7</a:t>
            </a:fld>
            <a:endParaRPr lang="en-GB"/>
          </a:p>
        </p:txBody>
      </p:sp>
    </p:spTree>
    <p:extLst>
      <p:ext uri="{BB962C8B-B14F-4D97-AF65-F5344CB8AC3E}">
        <p14:creationId xmlns:p14="http://schemas.microsoft.com/office/powerpoint/2010/main" val="335623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facets are we using to describe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Topic aspect tells us which aspect of the information is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example ‘sound leak in the Tivoli concert hall’, there are multiple aspects we can be interested in, depending on our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Background of the issue: what is a sound leak? What causes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Decision history: what has the council decided to do about it,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Political context: are all political parties are happy with this solution, or did some express dissatisfaction?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Tells us which underlying datasets are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8</a:t>
            </a:fld>
            <a:endParaRPr lang="en-GB"/>
          </a:p>
        </p:txBody>
      </p:sp>
    </p:spTree>
    <p:extLst>
      <p:ext uri="{BB962C8B-B14F-4D97-AF65-F5344CB8AC3E}">
        <p14:creationId xmlns:p14="http://schemas.microsoft.com/office/powerpoint/2010/main" val="1269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facets are we using to describe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Topic aspect tells us which aspect of the information is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example ‘sound leak in the Tivoli concert hall’, there are multiple aspects we can be interested in, depending on our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Background of the issue: what is a sound leak? What causes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Decision history: what has the council decided to do about it,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Political context: are all political parties are happy with this solution, or did some express dissatisfaction?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Tells us which underlying datasets are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9</a:t>
            </a:fld>
            <a:endParaRPr lang="en-GB"/>
          </a:p>
        </p:txBody>
      </p:sp>
    </p:spTree>
    <p:extLst>
      <p:ext uri="{BB962C8B-B14F-4D97-AF65-F5344CB8AC3E}">
        <p14:creationId xmlns:p14="http://schemas.microsoft.com/office/powerpoint/2010/main" val="209937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819248C-42BE-9F43-9F46-40D50B305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26845" cy="1268759"/>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6-9-2022</a:t>
            </a:fld>
            <a:endParaRPr lang="en-GB" dirty="0"/>
          </a:p>
        </p:txBody>
      </p:sp>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itchFamily="2"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20C5D57-6775-6546-A52D-BBB107FFAA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29688" y="2439285"/>
            <a:ext cx="6935798" cy="1979430"/>
          </a:xfrm>
          <a:prstGeom prst="rect">
            <a:avLst/>
          </a:prstGeom>
        </p:spPr>
      </p:pic>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233782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4877360"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740455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2317519" y="3740461"/>
            <a:ext cx="7560136" cy="270592"/>
          </a:xfrm>
          <a:prstGeom prst="rect">
            <a:avLst/>
          </a:prstGeom>
        </p:spPr>
        <p:txBody>
          <a:bodyPr lIns="0" tIns="0" rIns="0" bIns="0"/>
          <a:lstStyle>
            <a:lvl1pPr algn="l">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2348607"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4877360"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7406113"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2317519" y="4011053"/>
            <a:ext cx="7560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F7EEA9D3-34D3-B94D-A851-38ECCEEF7F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837" y="1816100"/>
            <a:ext cx="5651500" cy="1612900"/>
          </a:xfrm>
          <a:prstGeom prst="rect">
            <a:avLst/>
          </a:prstGeom>
        </p:spPr>
      </p:pic>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7BADFF9-E568-BA49-BE4F-7AB96E59CD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6-9-2022</a:t>
            </a:fld>
            <a:endParaRPr lang="en-GB"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6-9-2022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pic>
        <p:nvPicPr>
          <p:cNvPr id="11" name="Afbeelding 10">
            <a:extLst>
              <a:ext uri="{FF2B5EF4-FFF2-40B4-BE49-F238E27FC236}">
                <a16:creationId xmlns:a16="http://schemas.microsoft.com/office/drawing/2014/main" id="{F78F8814-A3C8-3D4D-800C-835B328FB7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6-9-2022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41DFEBCF-DE1F-8241-84A8-78A5B8837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ullets">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nl-NL" noProof="0" dirty="0" err="1"/>
              <a:t>Title</a:t>
            </a:r>
            <a:endParaRPr lang="nl-NL" noProof="0" dirty="0"/>
          </a:p>
        </p:txBody>
      </p:sp>
      <p:sp>
        <p:nvSpPr>
          <p:cNvPr id="7" name="Tijdelijke aanduiding voor tekst 2">
            <a:extLst>
              <a:ext uri="{FF2B5EF4-FFF2-40B4-BE49-F238E27FC236}">
                <a16:creationId xmlns:a16="http://schemas.microsoft.com/office/drawing/2014/main" id="{341AAF1D-0131-0F44-8513-D6B557F800AA}"/>
              </a:ext>
            </a:extLst>
          </p:cNvPr>
          <p:cNvSpPr>
            <a:spLocks noGrp="1"/>
          </p:cNvSpPr>
          <p:nvPr>
            <p:ph type="body" sz="quarter" idx="10" hasCustomPrompt="1"/>
          </p:nvPr>
        </p:nvSpPr>
        <p:spPr>
          <a:xfrm>
            <a:off x="2317750" y="2450593"/>
            <a:ext cx="7559675" cy="3443316"/>
          </a:xfrm>
          <a:prstGeom prst="rect">
            <a:avLst/>
          </a:prstGeom>
        </p:spPr>
        <p:txBody>
          <a:bodyPr/>
          <a:lstStyle>
            <a:lvl1pPr marL="450850" marR="0" indent="-450850" algn="l" defTabSz="914400" rtl="0" eaLnBrk="1" fontAlgn="auto" latinLnBrk="0" hangingPunct="1">
              <a:lnSpc>
                <a:spcPct val="110000"/>
              </a:lnSpc>
              <a:spcBef>
                <a:spcPts val="0"/>
              </a:spcBef>
              <a:spcAft>
                <a:spcPts val="0"/>
              </a:spcAft>
              <a:buClrTx/>
              <a:buSzTx/>
              <a:buFont typeface="Arial" panose="020B0604020202020204" pitchFamily="34" charset="0"/>
              <a:buChar char="•"/>
              <a:tabLst>
                <a:tab pos="889000" algn="l"/>
                <a:tab pos="1452563" algn="l"/>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03275" indent="-309563">
              <a:spcBef>
                <a:spcPts val="600"/>
              </a:spcBef>
              <a:buFont typeface="Arial" panose="020B0604020202020204"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2pPr>
            <a:lvl3pPr marL="1114425" indent="-311150">
              <a:lnSpc>
                <a:spcPct val="100000"/>
              </a:lnSpc>
              <a:spcBef>
                <a:spcPts val="600"/>
              </a:spcBef>
              <a:buFont typeface="Arial" panose="020B0604020202020204" pitchFamily="34" charset="0"/>
              <a:buChar char="•"/>
              <a:tabLst/>
              <a:defRPr lang="nl-NL" sz="2200" b="0" i="0" kern="1200" baseline="0" noProof="0" dirty="0" err="1"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466850" indent="-311150">
              <a:spcBef>
                <a:spcPts val="600"/>
              </a:spcBef>
              <a:buSzPct val="100000"/>
              <a:buFont typeface="Arial" panose="020B0604020202020204" pitchFamily="34" charset="0"/>
              <a:buChar char="•"/>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33563" indent="-366713">
              <a:spcBef>
                <a:spcPts val="600"/>
              </a:spcBef>
              <a:buFont typeface="Arial" panose="020B0604020202020204" pitchFamily="34" charset="0"/>
              <a:buChar char="•"/>
              <a:tabLst/>
              <a:defRPr lang="nl-NL" sz="2200" b="0" i="0" kern="1200" baseline="0" noProof="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5pPr>
            <a:lvl6pPr marL="2185988" indent="-352425">
              <a:spcBef>
                <a:spcPts val="600"/>
              </a:spcBef>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6pPr>
            <a:lvl7pPr marL="2144713" indent="-311150">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7pPr>
            <a:lvl8pPr marL="2497138" indent="-352425">
              <a:tabLst/>
              <a:defRPr lang="nl-NL" sz="2200" b="0" i="0" kern="1200" baseline="0" noProof="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8pPr>
            <a:lvl9pPr>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nl-NL" noProof="0" dirty="0" err="1"/>
              <a:t>Ressimus</a:t>
            </a:r>
            <a:r>
              <a:rPr lang="nl-NL" noProof="0" dirty="0"/>
              <a:t> </a:t>
            </a:r>
            <a:r>
              <a:rPr lang="nl-NL" noProof="0" dirty="0" err="1"/>
              <a:t>exeri</a:t>
            </a:r>
            <a:r>
              <a:rPr lang="nl-NL" noProof="0" dirty="0"/>
              <a:t> </a:t>
            </a:r>
            <a:r>
              <a:rPr lang="nl-NL" noProof="0" dirty="0" err="1"/>
              <a:t>nus</a:t>
            </a:r>
            <a:r>
              <a:rPr lang="nl-NL" noProof="0" dirty="0"/>
              <a:t> et </a:t>
            </a:r>
            <a:r>
              <a:rPr lang="nl-NL" noProof="0" dirty="0" err="1"/>
              <a:t>ipienda</a:t>
            </a:r>
            <a:r>
              <a:rPr lang="nl-NL" noProof="0" dirty="0"/>
              <a:t> et </a:t>
            </a:r>
            <a:r>
              <a:rPr lang="nl-NL" noProof="0" dirty="0" err="1"/>
              <a:t>adiantot</a:t>
            </a:r>
            <a:r>
              <a:rPr lang="nl-NL" noProof="0" dirty="0"/>
              <a:t> </a:t>
            </a:r>
            <a:r>
              <a:rPr lang="nl-NL" noProof="0" dirty="0" err="1"/>
              <a:t>IqueMolorepudit</a:t>
            </a:r>
            <a:r>
              <a:rPr lang="nl-NL" noProof="0" dirty="0"/>
              <a:t> </a:t>
            </a:r>
            <a:r>
              <a:rPr lang="nl-NL" noProof="0" dirty="0" err="1"/>
              <a:t>niminti</a:t>
            </a:r>
            <a:r>
              <a:rPr lang="nl-NL" noProof="0" dirty="0"/>
              <a:t> </a:t>
            </a:r>
            <a:r>
              <a:rPr lang="nl-NL" noProof="0" dirty="0" err="1"/>
              <a:t>nonsendaecae</a:t>
            </a:r>
            <a:r>
              <a:rPr lang="nl-NL" noProof="0" dirty="0"/>
              <a:t> </a:t>
            </a:r>
            <a:r>
              <a:rPr lang="nl-NL" noProof="0" dirty="0" err="1"/>
              <a:t>volor</a:t>
            </a:r>
            <a:r>
              <a:rPr lang="nl-NL" noProof="0" dirty="0"/>
              <a:t> a ad et ut </a:t>
            </a:r>
            <a:r>
              <a:rPr lang="nl-NL" noProof="0" dirty="0" err="1"/>
              <a:t>eum</a:t>
            </a:r>
            <a:r>
              <a:rPr lang="nl-NL" noProof="0" dirty="0"/>
              <a:t> se pos mos </a:t>
            </a:r>
            <a:r>
              <a:rPr lang="nl-NL" noProof="0" dirty="0" err="1"/>
              <a:t>sed</a:t>
            </a:r>
            <a:r>
              <a:rPr lang="nl-NL" noProof="0" dirty="0"/>
              <a:t> </a:t>
            </a:r>
            <a:r>
              <a:rPr lang="nl-NL" noProof="0" dirty="0" err="1"/>
              <a:t>ulpa</a:t>
            </a:r>
            <a:r>
              <a:rPr lang="nl-NL" noProof="0" dirty="0"/>
              <a:t> </a:t>
            </a:r>
            <a:r>
              <a:rPr lang="nl-NL" noProof="0" dirty="0" err="1"/>
              <a:t>vitas</a:t>
            </a:r>
            <a:r>
              <a:rPr lang="nl-NL" noProof="0" dirty="0"/>
              <a:t> </a:t>
            </a:r>
            <a:r>
              <a:rPr lang="nl-NL" noProof="0" dirty="0" err="1"/>
              <a:t>aut</a:t>
            </a:r>
            <a:r>
              <a:rPr lang="nl-NL" noProof="0" dirty="0"/>
              <a:t> </a:t>
            </a:r>
            <a:r>
              <a:rPr lang="nl-NL" noProof="0" dirty="0" err="1"/>
              <a:t>quia</a:t>
            </a:r>
            <a:r>
              <a:rPr lang="nl-NL" noProof="0" dirty="0"/>
              <a:t> </a:t>
            </a:r>
            <a:r>
              <a:rPr lang="nl-NL" noProof="0" dirty="0" err="1"/>
              <a:t>doluptio</a:t>
            </a:r>
            <a:r>
              <a:rPr lang="nl-NL" noProof="0" dirty="0"/>
              <a:t> </a:t>
            </a:r>
            <a:r>
              <a:rPr lang="nl-NL" noProof="0" dirty="0" err="1"/>
              <a:t>iduciis</a:t>
            </a:r>
            <a:r>
              <a:rPr lang="nl-NL" noProof="0" dirty="0"/>
              <a:t> </a:t>
            </a:r>
            <a:r>
              <a:rPr lang="nl-NL" noProof="0" dirty="0" err="1"/>
              <a:t>sedis</a:t>
            </a:r>
            <a:r>
              <a:rPr lang="nl-NL" noProof="0" dirty="0"/>
              <a:t> </a:t>
            </a:r>
            <a:r>
              <a:rPr lang="nl-NL" noProof="0" dirty="0" err="1"/>
              <a:t>sitat</a:t>
            </a:r>
            <a:endParaRPr lang="nl-NL" noProof="0" dirty="0"/>
          </a:p>
          <a:p>
            <a:pPr lvl="1"/>
            <a:r>
              <a:rPr lang="nl-NL" noProof="0" dirty="0" err="1"/>
              <a:t>L;ajgda;ldgjs</a:t>
            </a:r>
            <a:endParaRPr lang="nl-NL" noProof="0" dirty="0"/>
          </a:p>
          <a:p>
            <a:pPr lvl="2"/>
            <a:r>
              <a:rPr lang="nl-NL" noProof="0" dirty="0" err="1"/>
              <a:t>Lkadghjs;aoigdhsj</a:t>
            </a:r>
            <a:endParaRPr lang="nl-NL" noProof="0" dirty="0"/>
          </a:p>
          <a:p>
            <a:pPr lvl="3"/>
            <a:r>
              <a:rPr lang="nl-NL" noProof="0" dirty="0"/>
              <a:t>;</a:t>
            </a:r>
            <a:r>
              <a:rPr lang="nl-NL" noProof="0" dirty="0" err="1"/>
              <a:t>lasijdf;alkgdjs</a:t>
            </a:r>
            <a:endParaRPr lang="nl-NL" noProof="0" dirty="0"/>
          </a:p>
          <a:p>
            <a:pPr lvl="4"/>
            <a:r>
              <a:rPr lang="nl-NL" noProof="0" dirty="0"/>
              <a:t>;</a:t>
            </a:r>
            <a:r>
              <a:rPr lang="nl-NL" noProof="0" dirty="0" err="1"/>
              <a:t>ladsgjlasdkgj</a:t>
            </a:r>
            <a:endParaRPr lang="nl-NL" noProof="0" dirty="0"/>
          </a:p>
          <a:p>
            <a:pPr lvl="5"/>
            <a:r>
              <a:rPr lang="nl-NL" noProof="0" dirty="0" err="1"/>
              <a:t>A;lgdkj;asldgjk</a:t>
            </a:r>
            <a:endParaRPr lang="nl-NL" noProof="0" dirty="0"/>
          </a:p>
        </p:txBody>
      </p:sp>
    </p:spTree>
    <p:extLst>
      <p:ext uri="{BB962C8B-B14F-4D97-AF65-F5344CB8AC3E}">
        <p14:creationId xmlns:p14="http://schemas.microsoft.com/office/powerpoint/2010/main" val="314036589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717"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19" r:id="rId15"/>
    <p:sldLayoutId id="2147483703" r:id="rId16"/>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fld id="{331BEBD0-F76D-5747-A0AD-B9B876916FA5}" type="datetime1">
              <a:rPr lang="nl-NL" smtClean="0"/>
              <a:t>6-9-2022</a:t>
            </a:fld>
            <a:endParaRPr lang="en-GB" dirty="0"/>
          </a:p>
        </p:txBody>
      </p:sp>
      <p:sp>
        <p:nvSpPr>
          <p:cNvPr id="3" name="Tijdelijke aanduiding voor tekst 2">
            <a:extLst>
              <a:ext uri="{FF2B5EF4-FFF2-40B4-BE49-F238E27FC236}">
                <a16:creationId xmlns:a16="http://schemas.microsoft.com/office/drawing/2014/main" id="{5DC2DE01-7D0F-7B47-8160-8B9C9A0E9B81}"/>
              </a:ext>
            </a:extLst>
          </p:cNvPr>
          <p:cNvSpPr>
            <a:spLocks noGrp="1"/>
          </p:cNvSpPr>
          <p:nvPr>
            <p:ph type="body" sz="quarter" idx="14"/>
          </p:nvPr>
        </p:nvSpPr>
        <p:spPr/>
        <p:txBody>
          <a:bodyPr/>
          <a:lstStyle/>
          <a:p>
            <a:endParaRPr lang="nl-NL"/>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Thomas Schoegje</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Arjen de Vries, Toine Pieters</a:t>
            </a:r>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a:xfrm>
            <a:off x="315885" y="1196750"/>
            <a:ext cx="11452046" cy="4603578"/>
          </a:xfrm>
        </p:spPr>
        <p:txBody>
          <a:bodyPr/>
          <a:lstStyle/>
          <a:p>
            <a:r>
              <a:rPr lang="en-GB" dirty="0"/>
              <a:t>Informing the design of search systems for council members</a:t>
            </a:r>
            <a:endParaRPr lang="nl-NL" dirty="0"/>
          </a:p>
        </p:txBody>
      </p:sp>
      <p:pic>
        <p:nvPicPr>
          <p:cNvPr id="1026" name="Picture 2">
            <a:extLst>
              <a:ext uri="{FF2B5EF4-FFF2-40B4-BE49-F238E27FC236}">
                <a16:creationId xmlns:a16="http://schemas.microsoft.com/office/drawing/2014/main" id="{9AEAA3D4-2008-51DB-CDC9-E14AD4B7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97" y="117318"/>
            <a:ext cx="1986154" cy="107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50" y="2217709"/>
            <a:ext cx="9319079" cy="3443316"/>
          </a:xfrm>
        </p:spPr>
        <p:txBody>
          <a:bodyPr>
            <a:normAutofit/>
          </a:bodyPr>
          <a:lstStyle/>
          <a:p>
            <a:pPr marL="0" lvl="0" indent="0">
              <a:spcAft>
                <a:spcPts val="600"/>
              </a:spcAft>
              <a:buNone/>
            </a:pPr>
            <a:r>
              <a:rPr lang="nl-NL" b="1" dirty="0" err="1"/>
              <a:t>Example</a:t>
            </a:r>
            <a:r>
              <a:rPr lang="nl-NL" b="1" dirty="0"/>
              <a:t> search </a:t>
            </a:r>
            <a:r>
              <a:rPr lang="nl-NL" b="1" dirty="0" err="1"/>
              <a:t>tasks</a:t>
            </a:r>
            <a:r>
              <a:rPr lang="nl-NL" b="1" dirty="0"/>
              <a:t> </a:t>
            </a:r>
          </a:p>
          <a:p>
            <a:pPr marL="0" lvl="0" indent="0">
              <a:spcAft>
                <a:spcPts val="600"/>
              </a:spcAft>
              <a:buNone/>
            </a:pPr>
            <a:r>
              <a:rPr lang="nl-NL" dirty="0"/>
              <a:t>Topic: sound </a:t>
            </a:r>
            <a:r>
              <a:rPr lang="nl-NL" dirty="0" err="1"/>
              <a:t>leak</a:t>
            </a:r>
            <a:r>
              <a:rPr lang="nl-NL" dirty="0"/>
              <a:t> in concert hall Tivoli</a:t>
            </a:r>
          </a:p>
        </p:txBody>
      </p:sp>
      <p:sp>
        <p:nvSpPr>
          <p:cNvPr id="6" name="Tijdelijke aanduiding voor tekst 4">
            <a:extLst>
              <a:ext uri="{FF2B5EF4-FFF2-40B4-BE49-F238E27FC236}">
                <a16:creationId xmlns:a16="http://schemas.microsoft.com/office/drawing/2014/main" id="{65A452E0-610F-72A8-CDB3-F498E5457C58}"/>
              </a:ext>
            </a:extLst>
          </p:cNvPr>
          <p:cNvSpPr txBox="1">
            <a:spLocks/>
          </p:cNvSpPr>
          <p:nvPr/>
        </p:nvSpPr>
        <p:spPr>
          <a:xfrm>
            <a:off x="6736919" y="3238443"/>
            <a:ext cx="9319079" cy="3443316"/>
          </a:xfrm>
          <a:prstGeom prst="rect">
            <a:avLst/>
          </a:prstGeom>
        </p:spPr>
        <p:txBody>
          <a:bodyPr>
            <a:normAutofit/>
          </a:bodyPr>
          <a:lstStyle>
            <a:lvl1pPr marL="450850" marR="0" indent="-450850" algn="l" defTabSz="914400" rtl="0" eaLnBrk="1" fontAlgn="auto" latinLnBrk="0" hangingPunct="1">
              <a:lnSpc>
                <a:spcPct val="110000"/>
              </a:lnSpc>
              <a:spcBef>
                <a:spcPts val="0"/>
              </a:spcBef>
              <a:spcAft>
                <a:spcPts val="0"/>
              </a:spcAft>
              <a:buClrTx/>
              <a:buSzTx/>
              <a:buFont typeface="Arial" panose="020B0604020202020204" pitchFamily="34" charset="0"/>
              <a:buChar char="•"/>
              <a:tabLst>
                <a:tab pos="889000" algn="l"/>
                <a:tab pos="1452563" algn="l"/>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03275" indent="-309563" algn="l" defTabSz="914400" rtl="0" eaLnBrk="1" latinLnBrk="0" hangingPunct="1">
              <a:lnSpc>
                <a:spcPct val="110000"/>
              </a:lnSpc>
              <a:spcBef>
                <a:spcPts val="600"/>
              </a:spcBef>
              <a:buFont typeface="Arial" panose="020B0604020202020204"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2pPr>
            <a:lvl3pPr marL="1114425" indent="-311150" algn="l" defTabSz="914400" rtl="0" eaLnBrk="1" latinLnBrk="0" hangingPunct="1">
              <a:lnSpc>
                <a:spcPct val="100000"/>
              </a:lnSpc>
              <a:spcBef>
                <a:spcPts val="600"/>
              </a:spcBef>
              <a:buFont typeface="Arial" panose="020B0604020202020204" pitchFamily="34" charset="0"/>
              <a:buChar char="•"/>
              <a:tabLst/>
              <a:defRPr lang="nl-NL" sz="2200" b="0" i="0" kern="1200" baseline="0" noProof="0" dirty="0" err="1"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466850" indent="-311150" algn="l" defTabSz="914400" rtl="0" eaLnBrk="1" latinLnBrk="0" hangingPunct="1">
              <a:lnSpc>
                <a:spcPct val="110000"/>
              </a:lnSpc>
              <a:spcBef>
                <a:spcPts val="600"/>
              </a:spcBef>
              <a:buSzPct val="100000"/>
              <a:buFont typeface="Arial" panose="020B0604020202020204" pitchFamily="34" charset="0"/>
              <a:buChar char="•"/>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33563" indent="-366713" algn="l" defTabSz="914400" rtl="0" eaLnBrk="1" latinLnBrk="0" hangingPunct="1">
              <a:lnSpc>
                <a:spcPct val="110000"/>
              </a:lnSpc>
              <a:spcBef>
                <a:spcPts val="600"/>
              </a:spcBef>
              <a:buFont typeface="Arial" panose="020B0604020202020204" pitchFamily="34" charset="0"/>
              <a:buChar char="•"/>
              <a:tabLst/>
              <a:defRPr lang="nl-NL" sz="2200" b="0" i="0" kern="1200" baseline="0" noProof="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5pPr>
            <a:lvl6pPr marL="2185988" indent="-352425" algn="l" defTabSz="914400" rtl="0" eaLnBrk="1" latinLnBrk="0" hangingPunct="1">
              <a:spcBef>
                <a:spcPts val="600"/>
              </a:spcBef>
              <a:buFont typeface="Arial"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6pPr>
            <a:lvl7pPr marL="2144713" indent="-311150" algn="l" defTabSz="914400" rtl="0" eaLnBrk="1" latinLnBrk="0" hangingPunct="1">
              <a:spcBef>
                <a:spcPct val="20000"/>
              </a:spcBef>
              <a:buFont typeface="Arial"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7pPr>
            <a:lvl8pPr marL="2497138" indent="-352425" algn="l" defTabSz="914400" rtl="0" eaLnBrk="1" latinLnBrk="0" hangingPunct="1">
              <a:spcBef>
                <a:spcPct val="20000"/>
              </a:spcBef>
              <a:buFont typeface="Arial" pitchFamily="34" charset="0"/>
              <a:buChar char="•"/>
              <a:tabLst/>
              <a:defRPr lang="nl-NL" sz="2200" b="0" i="0" kern="1200" baseline="0" noProof="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8pPr>
            <a:lvl9pPr marL="3886200" indent="-228600" algn="l" defTabSz="914400" rtl="0" eaLnBrk="1" latinLnBrk="0" hangingPunct="1">
              <a:spcBef>
                <a:spcPct val="20000"/>
              </a:spcBef>
              <a:buFont typeface="Arial" pitchFamily="34" charset="0"/>
              <a:buChar char="•"/>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9pPr>
          </a:lstStyle>
          <a:p>
            <a:pPr marL="0" lvl="0" indent="0">
              <a:spcAft>
                <a:spcPts val="600"/>
              </a:spcAft>
              <a:buFont typeface="Arial" panose="020B0604020202020204" pitchFamily="34" charset="0"/>
              <a:buNone/>
            </a:pPr>
            <a:endParaRPr lang="en-GB" dirty="0"/>
          </a:p>
          <a:p>
            <a:pPr marL="0" lvl="0" indent="0">
              <a:spcAft>
                <a:spcPts val="600"/>
              </a:spcAft>
              <a:buNone/>
            </a:pPr>
            <a:r>
              <a:rPr lang="en-GB" b="1" dirty="0"/>
              <a:t>Current work task</a:t>
            </a:r>
          </a:p>
          <a:p>
            <a:pPr>
              <a:spcAft>
                <a:spcPts val="600"/>
              </a:spcAft>
            </a:pPr>
            <a:r>
              <a:rPr lang="en-GB" dirty="0"/>
              <a:t>How big is the problem?</a:t>
            </a:r>
            <a:br>
              <a:rPr lang="en-GB" dirty="0"/>
            </a:br>
            <a:endParaRPr lang="en-GB" dirty="0"/>
          </a:p>
          <a:p>
            <a:pPr marL="0" lvl="0" indent="0">
              <a:spcAft>
                <a:spcPts val="600"/>
              </a:spcAft>
              <a:buNone/>
            </a:pPr>
            <a:r>
              <a:rPr lang="en-GB" b="1" dirty="0"/>
              <a:t>Search tasks</a:t>
            </a:r>
          </a:p>
          <a:p>
            <a:pPr>
              <a:spcAft>
                <a:spcPts val="600"/>
              </a:spcAft>
            </a:pPr>
            <a:r>
              <a:rPr lang="en-GB" dirty="0"/>
              <a:t>Google if it was in the news</a:t>
            </a:r>
          </a:p>
          <a:p>
            <a:pPr>
              <a:spcAft>
                <a:spcPts val="600"/>
              </a:spcAft>
            </a:pPr>
            <a:r>
              <a:rPr lang="en-GB" dirty="0"/>
              <a:t>Search the size of the leak in dB</a:t>
            </a:r>
          </a:p>
          <a:p>
            <a:pPr>
              <a:spcAft>
                <a:spcPts val="600"/>
              </a:spcAft>
            </a:pPr>
            <a:endParaRPr lang="en-GB" dirty="0"/>
          </a:p>
        </p:txBody>
      </p:sp>
      <p:pic>
        <p:nvPicPr>
          <p:cNvPr id="3" name="Picture 2" descr="A picture containing text&#10;&#10;Description automatically generated">
            <a:extLst>
              <a:ext uri="{FF2B5EF4-FFF2-40B4-BE49-F238E27FC236}">
                <a16:creationId xmlns:a16="http://schemas.microsoft.com/office/drawing/2014/main" id="{CB0C8A88-DF5B-E9F8-D7CF-DBF47991E17A}"/>
              </a:ext>
            </a:extLst>
          </p:cNvPr>
          <p:cNvPicPr>
            <a:picLocks noChangeAspect="1"/>
          </p:cNvPicPr>
          <p:nvPr/>
        </p:nvPicPr>
        <p:blipFill>
          <a:blip r:embed="rId3"/>
          <a:stretch>
            <a:fillRect/>
          </a:stretch>
        </p:blipFill>
        <p:spPr>
          <a:xfrm>
            <a:off x="2133601" y="3762261"/>
            <a:ext cx="4381880" cy="2606266"/>
          </a:xfrm>
          <a:prstGeom prst="rect">
            <a:avLst/>
          </a:prstGeom>
        </p:spPr>
      </p:pic>
    </p:spTree>
    <p:extLst>
      <p:ext uri="{BB962C8B-B14F-4D97-AF65-F5344CB8AC3E}">
        <p14:creationId xmlns:p14="http://schemas.microsoft.com/office/powerpoint/2010/main" val="291182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50" y="2217709"/>
            <a:ext cx="9319079" cy="3443316"/>
          </a:xfrm>
        </p:spPr>
        <p:txBody>
          <a:bodyPr>
            <a:normAutofit/>
          </a:bodyPr>
          <a:lstStyle/>
          <a:p>
            <a:pPr marL="0" lvl="0" indent="0">
              <a:spcAft>
                <a:spcPts val="600"/>
              </a:spcAft>
              <a:buNone/>
            </a:pPr>
            <a:r>
              <a:rPr lang="en-GB" b="1" dirty="0"/>
              <a:t>Why support tasks</a:t>
            </a:r>
          </a:p>
          <a:p>
            <a:pPr marL="0" lvl="0" indent="0">
              <a:spcAft>
                <a:spcPts val="600"/>
              </a:spcAft>
              <a:buNone/>
            </a:pPr>
            <a:r>
              <a:rPr lang="nl-NL" dirty="0"/>
              <a:t>Council member </a:t>
            </a:r>
            <a:r>
              <a:rPr lang="nl-NL" dirty="0" err="1"/>
              <a:t>can</a:t>
            </a:r>
            <a:r>
              <a:rPr lang="nl-NL" dirty="0"/>
              <a:t> focus </a:t>
            </a:r>
            <a:r>
              <a:rPr lang="nl-NL" dirty="0" err="1"/>
              <a:t>their</a:t>
            </a:r>
            <a:r>
              <a:rPr lang="nl-NL" dirty="0"/>
              <a:t> </a:t>
            </a:r>
            <a:r>
              <a:rPr lang="nl-NL" dirty="0" err="1"/>
              <a:t>efforts</a:t>
            </a:r>
            <a:r>
              <a:rPr lang="nl-NL" dirty="0"/>
              <a:t> on preparing on </a:t>
            </a:r>
            <a:r>
              <a:rPr lang="nl-NL" dirty="0" err="1"/>
              <a:t>the</a:t>
            </a:r>
            <a:r>
              <a:rPr lang="nl-NL" dirty="0"/>
              <a:t> meeting, </a:t>
            </a:r>
            <a:r>
              <a:rPr lang="nl-NL" dirty="0" err="1"/>
              <a:t>rather</a:t>
            </a:r>
            <a:r>
              <a:rPr lang="nl-NL" dirty="0"/>
              <a:t> </a:t>
            </a:r>
            <a:r>
              <a:rPr lang="nl-NL" dirty="0" err="1"/>
              <a:t>than</a:t>
            </a:r>
            <a:r>
              <a:rPr lang="nl-NL" dirty="0"/>
              <a:t> </a:t>
            </a:r>
            <a:r>
              <a:rPr lang="nl-NL" dirty="0" err="1"/>
              <a:t>hunting</a:t>
            </a:r>
            <a:r>
              <a:rPr lang="nl-NL" dirty="0"/>
              <a:t> </a:t>
            </a:r>
            <a:r>
              <a:rPr lang="nl-NL" dirty="0" err="1"/>
              <a:t>for</a:t>
            </a:r>
            <a:r>
              <a:rPr lang="nl-NL" dirty="0"/>
              <a:t> information</a:t>
            </a:r>
          </a:p>
        </p:txBody>
      </p:sp>
      <p:pic>
        <p:nvPicPr>
          <p:cNvPr id="7" name="Picture 6">
            <a:extLst>
              <a:ext uri="{FF2B5EF4-FFF2-40B4-BE49-F238E27FC236}">
                <a16:creationId xmlns:a16="http://schemas.microsoft.com/office/drawing/2014/main" id="{DDC6CBE6-C5C6-5BE4-9E0F-98AC9D9BC716}"/>
              </a:ext>
            </a:extLst>
          </p:cNvPr>
          <p:cNvPicPr>
            <a:picLocks noChangeAspect="1"/>
          </p:cNvPicPr>
          <p:nvPr/>
        </p:nvPicPr>
        <p:blipFill rotWithShape="1">
          <a:blip r:embed="rId3">
            <a:extLst>
              <a:ext uri="{28A0092B-C50C-407E-A947-70E740481C1C}">
                <a14:useLocalDpi xmlns:a14="http://schemas.microsoft.com/office/drawing/2010/main" val="0"/>
              </a:ext>
            </a:extLst>
          </a:blip>
          <a:srcRect l="63165"/>
          <a:stretch/>
        </p:blipFill>
        <p:spPr>
          <a:xfrm>
            <a:off x="7226597" y="3429000"/>
            <a:ext cx="3843720" cy="2921783"/>
          </a:xfrm>
          <a:prstGeom prst="rect">
            <a:avLst/>
          </a:prstGeom>
          <a:noFill/>
          <a:ln>
            <a:noFill/>
          </a:ln>
        </p:spPr>
      </p:pic>
    </p:spTree>
    <p:extLst>
      <p:ext uri="{BB962C8B-B14F-4D97-AF65-F5344CB8AC3E}">
        <p14:creationId xmlns:p14="http://schemas.microsoft.com/office/powerpoint/2010/main" val="123205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F4F217-DAA3-D4F4-2D12-AA818D5616C3}"/>
              </a:ext>
            </a:extLst>
          </p:cNvPr>
          <p:cNvPicPr>
            <a:picLocks noChangeAspect="1"/>
          </p:cNvPicPr>
          <p:nvPr/>
        </p:nvPicPr>
        <p:blipFill rotWithShape="1">
          <a:blip r:embed="rId3"/>
          <a:srcRect b="65877"/>
          <a:stretch/>
        </p:blipFill>
        <p:spPr>
          <a:xfrm>
            <a:off x="3386605" y="2884573"/>
            <a:ext cx="5319221" cy="1131182"/>
          </a:xfrm>
          <a:prstGeom prst="rect">
            <a:avLst/>
          </a:prstGeom>
        </p:spPr>
      </p:pic>
      <p:sp>
        <p:nvSpPr>
          <p:cNvPr id="3" name="TextBox 2">
            <a:extLst>
              <a:ext uri="{FF2B5EF4-FFF2-40B4-BE49-F238E27FC236}">
                <a16:creationId xmlns:a16="http://schemas.microsoft.com/office/drawing/2014/main" id="{B70A3C15-1976-1C72-5584-61D7349FFDBC}"/>
              </a:ext>
            </a:extLst>
          </p:cNvPr>
          <p:cNvSpPr txBox="1"/>
          <p:nvPr/>
        </p:nvSpPr>
        <p:spPr>
          <a:xfrm>
            <a:off x="3386605" y="4080401"/>
            <a:ext cx="4545283" cy="369332"/>
          </a:xfrm>
          <a:prstGeom prst="rect">
            <a:avLst/>
          </a:prstGeom>
          <a:noFill/>
        </p:spPr>
        <p:txBody>
          <a:bodyPr wrap="none" lIns="0" tIns="0" rIns="0" bIns="0" rtlCol="0">
            <a:spAutoFit/>
          </a:bodyPr>
          <a:lstStyle/>
          <a:p>
            <a:r>
              <a:rPr lang="en-GB" sz="2400" dirty="0">
                <a:solidFill>
                  <a:srgbClr val="47786B"/>
                </a:solidFill>
              </a:rPr>
              <a:t>Topic aspects inform search verticals</a:t>
            </a:r>
            <a:endParaRPr lang="en-NL" sz="2400" dirty="0">
              <a:solidFill>
                <a:srgbClr val="47786B"/>
              </a:solidFill>
            </a:endParaRPr>
          </a:p>
        </p:txBody>
      </p:sp>
      <p:sp>
        <p:nvSpPr>
          <p:cNvPr id="7" name="Rectangle: Rounded Corners 6">
            <a:extLst>
              <a:ext uri="{FF2B5EF4-FFF2-40B4-BE49-F238E27FC236}">
                <a16:creationId xmlns:a16="http://schemas.microsoft.com/office/drawing/2014/main" id="{C0004D12-2B78-9157-4DC2-75AD3018BB74}"/>
              </a:ext>
            </a:extLst>
          </p:cNvPr>
          <p:cNvSpPr/>
          <p:nvPr/>
        </p:nvSpPr>
        <p:spPr>
          <a:xfrm>
            <a:off x="3462146" y="3484127"/>
            <a:ext cx="4469742" cy="531628"/>
          </a:xfrm>
          <a:prstGeom prst="round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5066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p:txBody>
          <a:bodyPr/>
          <a:lstStyle/>
          <a:p>
            <a:pPr marL="342900" indent="-342900">
              <a:buFont typeface="Arial" panose="020B0604020202020204" pitchFamily="34" charset="0"/>
              <a:buChar char="•"/>
            </a:pPr>
            <a:endParaRPr lang="nl-NL" b="1" dirty="0"/>
          </a:p>
        </p:txBody>
      </p:sp>
      <p:pic>
        <p:nvPicPr>
          <p:cNvPr id="7" name="Picture 6">
            <a:extLst>
              <a:ext uri="{FF2B5EF4-FFF2-40B4-BE49-F238E27FC236}">
                <a16:creationId xmlns:a16="http://schemas.microsoft.com/office/drawing/2014/main" id="{8CD3BD26-FBB1-3D28-96BE-C150D96C150B}"/>
              </a:ext>
            </a:extLst>
          </p:cNvPr>
          <p:cNvPicPr>
            <a:picLocks noChangeAspect="1"/>
          </p:cNvPicPr>
          <p:nvPr/>
        </p:nvPicPr>
        <p:blipFill>
          <a:blip r:embed="rId3"/>
          <a:stretch>
            <a:fillRect/>
          </a:stretch>
        </p:blipFill>
        <p:spPr>
          <a:xfrm>
            <a:off x="1026038" y="79720"/>
            <a:ext cx="10143099" cy="6698560"/>
          </a:xfrm>
          <a:prstGeom prst="rect">
            <a:avLst/>
          </a:prstGeom>
        </p:spPr>
      </p:pic>
      <p:sp>
        <p:nvSpPr>
          <p:cNvPr id="8" name="TextBox 7">
            <a:extLst>
              <a:ext uri="{FF2B5EF4-FFF2-40B4-BE49-F238E27FC236}">
                <a16:creationId xmlns:a16="http://schemas.microsoft.com/office/drawing/2014/main" id="{CD08539E-AEC7-D193-2F38-BCED493C8EE8}"/>
              </a:ext>
            </a:extLst>
          </p:cNvPr>
          <p:cNvSpPr txBox="1"/>
          <p:nvPr/>
        </p:nvSpPr>
        <p:spPr>
          <a:xfrm>
            <a:off x="4795284" y="4551407"/>
            <a:ext cx="7926207" cy="369332"/>
          </a:xfrm>
          <a:prstGeom prst="rect">
            <a:avLst/>
          </a:prstGeom>
          <a:noFill/>
        </p:spPr>
        <p:txBody>
          <a:bodyPr wrap="square" lIns="0" tIns="0" rIns="0" bIns="0" rtlCol="0">
            <a:spAutoFit/>
          </a:bodyPr>
          <a:lstStyle/>
          <a:p>
            <a:r>
              <a:rPr lang="en-GB" sz="2400" dirty="0">
                <a:solidFill>
                  <a:srgbClr val="47786B"/>
                </a:solidFill>
              </a:rPr>
              <a:t>Result presentation is based on retrieval unit facet</a:t>
            </a:r>
            <a:endParaRPr lang="en-NL" sz="2400" dirty="0">
              <a:solidFill>
                <a:srgbClr val="47786B"/>
              </a:solidFill>
            </a:endParaRPr>
          </a:p>
        </p:txBody>
      </p:sp>
      <p:sp>
        <p:nvSpPr>
          <p:cNvPr id="14" name="Rectangle: Rounded Corners 13">
            <a:extLst>
              <a:ext uri="{FF2B5EF4-FFF2-40B4-BE49-F238E27FC236}">
                <a16:creationId xmlns:a16="http://schemas.microsoft.com/office/drawing/2014/main" id="{51CCF9F0-5C2F-AC31-7A2B-1914822CCCCA}"/>
              </a:ext>
            </a:extLst>
          </p:cNvPr>
          <p:cNvSpPr/>
          <p:nvPr/>
        </p:nvSpPr>
        <p:spPr>
          <a:xfrm>
            <a:off x="945929" y="2306592"/>
            <a:ext cx="10143100" cy="2244813"/>
          </a:xfrm>
          <a:prstGeom prst="round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21895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7FAF7-1E9A-3B20-AC97-13669E2C6116}"/>
              </a:ext>
            </a:extLst>
          </p:cNvPr>
          <p:cNvPicPr>
            <a:picLocks noChangeAspect="1"/>
          </p:cNvPicPr>
          <p:nvPr/>
        </p:nvPicPr>
        <p:blipFill>
          <a:blip r:embed="rId3"/>
          <a:stretch>
            <a:fillRect/>
          </a:stretch>
        </p:blipFill>
        <p:spPr>
          <a:xfrm>
            <a:off x="120650" y="410648"/>
            <a:ext cx="11953875" cy="6036705"/>
          </a:xfrm>
          <a:prstGeom prst="rect">
            <a:avLst/>
          </a:prstGeom>
          <a:noFill/>
          <a:ln>
            <a:noFill/>
          </a:ln>
        </p:spPr>
      </p:pic>
      <p:sp>
        <p:nvSpPr>
          <p:cNvPr id="3" name="Rectangle: Rounded Corners 2">
            <a:extLst>
              <a:ext uri="{FF2B5EF4-FFF2-40B4-BE49-F238E27FC236}">
                <a16:creationId xmlns:a16="http://schemas.microsoft.com/office/drawing/2014/main" id="{74A0BB0F-D80F-49FF-8BEC-4367F56B3013}"/>
              </a:ext>
            </a:extLst>
          </p:cNvPr>
          <p:cNvSpPr/>
          <p:nvPr/>
        </p:nvSpPr>
        <p:spPr>
          <a:xfrm>
            <a:off x="120650" y="1165078"/>
            <a:ext cx="11953875" cy="1259145"/>
          </a:xfrm>
          <a:prstGeom prst="round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23DED729-83CE-A7C6-C7FA-02E522BA404B}"/>
              </a:ext>
            </a:extLst>
          </p:cNvPr>
          <p:cNvSpPr txBox="1"/>
          <p:nvPr/>
        </p:nvSpPr>
        <p:spPr>
          <a:xfrm>
            <a:off x="5879806" y="2424223"/>
            <a:ext cx="6315370" cy="369332"/>
          </a:xfrm>
          <a:prstGeom prst="rect">
            <a:avLst/>
          </a:prstGeom>
          <a:noFill/>
        </p:spPr>
        <p:txBody>
          <a:bodyPr wrap="square" lIns="0" tIns="0" rIns="0" bIns="0" rtlCol="0">
            <a:spAutoFit/>
          </a:bodyPr>
          <a:lstStyle/>
          <a:p>
            <a:r>
              <a:rPr lang="en-GB" sz="2400" dirty="0">
                <a:solidFill>
                  <a:srgbClr val="47786B"/>
                </a:solidFill>
              </a:rPr>
              <a:t>Filters informed by requirements of specific tasks</a:t>
            </a:r>
            <a:endParaRPr lang="en-NL" sz="2400" dirty="0">
              <a:solidFill>
                <a:srgbClr val="47786B"/>
              </a:solidFill>
            </a:endParaRPr>
          </a:p>
        </p:txBody>
      </p:sp>
    </p:spTree>
    <p:extLst>
      <p:ext uri="{BB962C8B-B14F-4D97-AF65-F5344CB8AC3E}">
        <p14:creationId xmlns:p14="http://schemas.microsoft.com/office/powerpoint/2010/main" val="4225464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3BA55-A3E2-4680-FD8B-EA2F6D63595B}"/>
              </a:ext>
            </a:extLst>
          </p:cNvPr>
          <p:cNvPicPr>
            <a:picLocks noChangeAspect="1"/>
          </p:cNvPicPr>
          <p:nvPr/>
        </p:nvPicPr>
        <p:blipFill>
          <a:blip r:embed="rId3"/>
          <a:stretch>
            <a:fillRect/>
          </a:stretch>
        </p:blipFill>
        <p:spPr>
          <a:xfrm>
            <a:off x="120650" y="560070"/>
            <a:ext cx="11953875" cy="5737861"/>
          </a:xfrm>
          <a:prstGeom prst="rect">
            <a:avLst/>
          </a:prstGeom>
          <a:noFill/>
          <a:ln>
            <a:noFill/>
          </a:ln>
        </p:spPr>
      </p:pic>
      <p:sp>
        <p:nvSpPr>
          <p:cNvPr id="4" name="Rectangle: Rounded Corners 3">
            <a:extLst>
              <a:ext uri="{FF2B5EF4-FFF2-40B4-BE49-F238E27FC236}">
                <a16:creationId xmlns:a16="http://schemas.microsoft.com/office/drawing/2014/main" id="{F5AE63FC-DAC0-647D-F1F5-DA5AF0C38E26}"/>
              </a:ext>
            </a:extLst>
          </p:cNvPr>
          <p:cNvSpPr/>
          <p:nvPr/>
        </p:nvSpPr>
        <p:spPr>
          <a:xfrm>
            <a:off x="120650" y="4231758"/>
            <a:ext cx="6152560" cy="425302"/>
          </a:xfrm>
          <a:prstGeom prst="round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EA3BE9BC-3308-BF7D-9627-4C1579F738E5}"/>
              </a:ext>
            </a:extLst>
          </p:cNvPr>
          <p:cNvSpPr txBox="1"/>
          <p:nvPr/>
        </p:nvSpPr>
        <p:spPr>
          <a:xfrm>
            <a:off x="120650" y="4657060"/>
            <a:ext cx="9870299" cy="369332"/>
          </a:xfrm>
          <a:prstGeom prst="rect">
            <a:avLst/>
          </a:prstGeom>
          <a:noFill/>
        </p:spPr>
        <p:txBody>
          <a:bodyPr wrap="square" lIns="0" tIns="0" rIns="0" bIns="0" rtlCol="0">
            <a:spAutoFit/>
          </a:bodyPr>
          <a:lstStyle/>
          <a:p>
            <a:r>
              <a:rPr lang="en-GB" sz="2400" dirty="0">
                <a:solidFill>
                  <a:srgbClr val="47786B"/>
                </a:solidFill>
              </a:rPr>
              <a:t>Extracted from meeting minutes, which served as information sources</a:t>
            </a:r>
            <a:endParaRPr lang="en-NL" sz="2400" dirty="0">
              <a:solidFill>
                <a:srgbClr val="47786B"/>
              </a:solidFill>
            </a:endParaRPr>
          </a:p>
        </p:txBody>
      </p:sp>
    </p:spTree>
    <p:extLst>
      <p:ext uri="{BB962C8B-B14F-4D97-AF65-F5344CB8AC3E}">
        <p14:creationId xmlns:p14="http://schemas.microsoft.com/office/powerpoint/2010/main" val="41988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p:txBody>
          <a:bodyPr/>
          <a:lstStyle/>
          <a:p>
            <a:pPr marL="342900" indent="-342900">
              <a:buFont typeface="Arial" panose="020B0604020202020204" pitchFamily="34" charset="0"/>
              <a:buChar char="•"/>
            </a:pPr>
            <a:endParaRPr lang="nl-NL" b="1" dirty="0"/>
          </a:p>
        </p:txBody>
      </p:sp>
      <p:pic>
        <p:nvPicPr>
          <p:cNvPr id="7" name="Picture 6">
            <a:extLst>
              <a:ext uri="{FF2B5EF4-FFF2-40B4-BE49-F238E27FC236}">
                <a16:creationId xmlns:a16="http://schemas.microsoft.com/office/drawing/2014/main" id="{8CD3BD26-FBB1-3D28-96BE-C150D96C150B}"/>
              </a:ext>
            </a:extLst>
          </p:cNvPr>
          <p:cNvPicPr>
            <a:picLocks noChangeAspect="1"/>
          </p:cNvPicPr>
          <p:nvPr/>
        </p:nvPicPr>
        <p:blipFill>
          <a:blip r:embed="rId3"/>
          <a:stretch>
            <a:fillRect/>
          </a:stretch>
        </p:blipFill>
        <p:spPr>
          <a:xfrm>
            <a:off x="1026038" y="79720"/>
            <a:ext cx="10143099" cy="6698560"/>
          </a:xfrm>
          <a:prstGeom prst="rect">
            <a:avLst/>
          </a:prstGeom>
        </p:spPr>
      </p:pic>
      <p:cxnSp>
        <p:nvCxnSpPr>
          <p:cNvPr id="3" name="Straight Arrow Connector 2">
            <a:extLst>
              <a:ext uri="{FF2B5EF4-FFF2-40B4-BE49-F238E27FC236}">
                <a16:creationId xmlns:a16="http://schemas.microsoft.com/office/drawing/2014/main" id="{00A3966E-F375-75EF-28DA-4874E7556403}"/>
              </a:ext>
            </a:extLst>
          </p:cNvPr>
          <p:cNvCxnSpPr/>
          <p:nvPr/>
        </p:nvCxnSpPr>
        <p:spPr>
          <a:xfrm flipH="1" flipV="1">
            <a:off x="5422605" y="2658861"/>
            <a:ext cx="340242" cy="233916"/>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E27D27C3-E358-20F0-A2DF-1254A4E73814}"/>
              </a:ext>
            </a:extLst>
          </p:cNvPr>
          <p:cNvSpPr txBox="1"/>
          <p:nvPr/>
        </p:nvSpPr>
        <p:spPr>
          <a:xfrm>
            <a:off x="5762847" y="2792318"/>
            <a:ext cx="609141" cy="369332"/>
          </a:xfrm>
          <a:prstGeom prst="rect">
            <a:avLst/>
          </a:prstGeom>
          <a:noFill/>
        </p:spPr>
        <p:txBody>
          <a:bodyPr wrap="none" lIns="0" tIns="0" rIns="0" bIns="0" rtlCol="0">
            <a:spAutoFit/>
          </a:bodyPr>
          <a:lstStyle/>
          <a:p>
            <a:r>
              <a:rPr lang="en-GB" sz="2400" dirty="0">
                <a:solidFill>
                  <a:srgbClr val="47786B"/>
                </a:solidFill>
              </a:rPr>
              <a:t> click</a:t>
            </a:r>
            <a:endParaRPr lang="en-NL" sz="2400" dirty="0">
              <a:solidFill>
                <a:srgbClr val="47786B"/>
              </a:solidFill>
            </a:endParaRPr>
          </a:p>
        </p:txBody>
      </p:sp>
    </p:spTree>
    <p:extLst>
      <p:ext uri="{BB962C8B-B14F-4D97-AF65-F5344CB8AC3E}">
        <p14:creationId xmlns:p14="http://schemas.microsoft.com/office/powerpoint/2010/main" val="111161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8B149-B0AD-20BA-1828-F4063E9FD6C7}"/>
              </a:ext>
            </a:extLst>
          </p:cNvPr>
          <p:cNvPicPr>
            <a:picLocks noChangeAspect="1"/>
          </p:cNvPicPr>
          <p:nvPr/>
        </p:nvPicPr>
        <p:blipFill>
          <a:blip r:embed="rId3"/>
          <a:stretch>
            <a:fillRect/>
          </a:stretch>
        </p:blipFill>
        <p:spPr>
          <a:xfrm>
            <a:off x="1229300" y="-31899"/>
            <a:ext cx="9736574" cy="6858000"/>
          </a:xfrm>
          <a:prstGeom prst="rect">
            <a:avLst/>
          </a:prstGeom>
        </p:spPr>
      </p:pic>
      <p:sp>
        <p:nvSpPr>
          <p:cNvPr id="3" name="TextBox 2">
            <a:extLst>
              <a:ext uri="{FF2B5EF4-FFF2-40B4-BE49-F238E27FC236}">
                <a16:creationId xmlns:a16="http://schemas.microsoft.com/office/drawing/2014/main" id="{D58E1F4E-98B4-418E-6A40-38D784F1A7FC}"/>
              </a:ext>
            </a:extLst>
          </p:cNvPr>
          <p:cNvSpPr txBox="1"/>
          <p:nvPr/>
        </p:nvSpPr>
        <p:spPr>
          <a:xfrm>
            <a:off x="2541182" y="3391785"/>
            <a:ext cx="7926207" cy="369332"/>
          </a:xfrm>
          <a:prstGeom prst="rect">
            <a:avLst/>
          </a:prstGeom>
          <a:noFill/>
        </p:spPr>
        <p:txBody>
          <a:bodyPr wrap="square" lIns="0" tIns="0" rIns="0" bIns="0" rtlCol="0">
            <a:spAutoFit/>
          </a:bodyPr>
          <a:lstStyle/>
          <a:p>
            <a:r>
              <a:rPr lang="en-GB" sz="2400" dirty="0">
                <a:solidFill>
                  <a:srgbClr val="47786B"/>
                </a:solidFill>
              </a:rPr>
              <a:t>The decision history tasks told us to structure the data</a:t>
            </a:r>
            <a:endParaRPr lang="en-NL" sz="2400" dirty="0">
              <a:solidFill>
                <a:srgbClr val="47786B"/>
              </a:solidFill>
            </a:endParaRPr>
          </a:p>
        </p:txBody>
      </p:sp>
      <p:sp>
        <p:nvSpPr>
          <p:cNvPr id="6" name="Rectangle: Rounded Corners 5">
            <a:extLst>
              <a:ext uri="{FF2B5EF4-FFF2-40B4-BE49-F238E27FC236}">
                <a16:creationId xmlns:a16="http://schemas.microsoft.com/office/drawing/2014/main" id="{91F67551-49EB-B8B4-96E4-8EE4BAEDC08E}"/>
              </a:ext>
            </a:extLst>
          </p:cNvPr>
          <p:cNvSpPr/>
          <p:nvPr/>
        </p:nvSpPr>
        <p:spPr>
          <a:xfrm>
            <a:off x="1026037" y="3766433"/>
            <a:ext cx="10143100" cy="3059668"/>
          </a:xfrm>
          <a:prstGeom prst="roundRect">
            <a:avLst/>
          </a:prstGeom>
          <a:noFill/>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5999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r>
              <a:rPr lang="nl-NL" dirty="0" err="1"/>
              <a:t>Discussion</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p:txBody>
          <a:bodyPr/>
          <a:lstStyle/>
          <a:p>
            <a:pPr marL="342900" indent="-342900">
              <a:buFont typeface="Arial" panose="020B0604020202020204" pitchFamily="34" charset="0"/>
              <a:buChar char="•"/>
            </a:pPr>
            <a:r>
              <a:rPr lang="nl-NL" b="1" dirty="0"/>
              <a:t>Council members </a:t>
            </a:r>
            <a:r>
              <a:rPr lang="nl-NL" b="1" dirty="0" err="1"/>
              <a:t>currently</a:t>
            </a:r>
            <a:r>
              <a:rPr lang="nl-NL" b="1" dirty="0"/>
              <a:t> </a:t>
            </a:r>
            <a:r>
              <a:rPr lang="nl-NL" b="1" dirty="0" err="1"/>
              <a:t>choose</a:t>
            </a:r>
            <a:r>
              <a:rPr lang="nl-NL" b="1" dirty="0"/>
              <a:t> </a:t>
            </a:r>
            <a:r>
              <a:rPr lang="nl-NL" b="1" dirty="0" err="1"/>
              <a:t>to</a:t>
            </a:r>
            <a:r>
              <a:rPr lang="nl-NL" b="1" dirty="0"/>
              <a:t> </a:t>
            </a:r>
            <a:r>
              <a:rPr lang="nl-NL" b="1" dirty="0" err="1"/>
              <a:t>use</a:t>
            </a:r>
            <a:r>
              <a:rPr lang="nl-NL" b="1" dirty="0"/>
              <a:t> </a:t>
            </a:r>
            <a:r>
              <a:rPr lang="nl-NL" b="1" dirty="0" err="1"/>
              <a:t>it</a:t>
            </a:r>
            <a:r>
              <a:rPr lang="nl-NL" b="1" dirty="0"/>
              <a:t> over </a:t>
            </a:r>
            <a:r>
              <a:rPr lang="nl-NL" b="1" dirty="0" err="1"/>
              <a:t>the</a:t>
            </a:r>
            <a:r>
              <a:rPr lang="nl-NL" b="1" dirty="0"/>
              <a:t> </a:t>
            </a:r>
            <a:r>
              <a:rPr lang="nl-NL" b="1" dirty="0" err="1"/>
              <a:t>previous</a:t>
            </a:r>
            <a:r>
              <a:rPr lang="nl-NL" b="1" dirty="0"/>
              <a:t> system, </a:t>
            </a:r>
            <a:r>
              <a:rPr lang="nl-NL" b="1" dirty="0" err="1"/>
              <a:t>which</a:t>
            </a:r>
            <a:r>
              <a:rPr lang="nl-NL" b="1" dirty="0"/>
              <a:t> is </a:t>
            </a:r>
            <a:r>
              <a:rPr lang="nl-NL" b="1" dirty="0" err="1"/>
              <a:t>still</a:t>
            </a:r>
            <a:r>
              <a:rPr lang="nl-NL" b="1" dirty="0"/>
              <a:t> </a:t>
            </a:r>
            <a:r>
              <a:rPr lang="nl-NL" b="1" dirty="0" err="1"/>
              <a:t>available</a:t>
            </a:r>
            <a:endParaRPr lang="nl-NL" b="1" dirty="0"/>
          </a:p>
          <a:p>
            <a:pPr marL="342900" indent="-342900">
              <a:buFont typeface="Arial" panose="020B0604020202020204" pitchFamily="34" charset="0"/>
              <a:buChar char="•"/>
            </a:pPr>
            <a:endParaRPr lang="nl-NL" b="1" dirty="0"/>
          </a:p>
          <a:p>
            <a:pPr marL="342900" indent="-342900">
              <a:buFont typeface="Arial" panose="020B0604020202020204" pitchFamily="34" charset="0"/>
              <a:buChar char="•"/>
            </a:pPr>
            <a:r>
              <a:rPr lang="nl-NL" b="1" dirty="0" err="1"/>
              <a:t>Launched</a:t>
            </a:r>
            <a:r>
              <a:rPr lang="nl-NL" b="1" dirty="0"/>
              <a:t> </a:t>
            </a:r>
            <a:r>
              <a:rPr lang="nl-NL" b="1" dirty="0" err="1"/>
              <a:t>with</a:t>
            </a:r>
            <a:r>
              <a:rPr lang="nl-NL" b="1" dirty="0"/>
              <a:t> a public `search race ’ </a:t>
            </a:r>
            <a:r>
              <a:rPr lang="nl-NL" b="1" dirty="0" err="1"/>
              <a:t>where</a:t>
            </a:r>
            <a:r>
              <a:rPr lang="nl-NL" b="1" dirty="0"/>
              <a:t> novices </a:t>
            </a:r>
            <a:r>
              <a:rPr lang="nl-NL" b="1" dirty="0" err="1"/>
              <a:t>using</a:t>
            </a:r>
            <a:r>
              <a:rPr lang="nl-NL" b="1" dirty="0"/>
              <a:t> </a:t>
            </a:r>
            <a:r>
              <a:rPr lang="nl-NL" b="1" dirty="0" err="1"/>
              <a:t>the</a:t>
            </a:r>
            <a:r>
              <a:rPr lang="nl-NL" b="1" dirty="0"/>
              <a:t> new system </a:t>
            </a:r>
            <a:r>
              <a:rPr lang="nl-NL" b="1" dirty="0" err="1"/>
              <a:t>outperformed</a:t>
            </a:r>
            <a:r>
              <a:rPr lang="nl-NL" b="1" dirty="0"/>
              <a:t> experts </a:t>
            </a:r>
            <a:r>
              <a:rPr lang="nl-NL" b="1" dirty="0" err="1"/>
              <a:t>using</a:t>
            </a:r>
            <a:r>
              <a:rPr lang="nl-NL" b="1" dirty="0"/>
              <a:t> </a:t>
            </a:r>
            <a:r>
              <a:rPr lang="nl-NL" b="1" dirty="0" err="1"/>
              <a:t>the</a:t>
            </a:r>
            <a:r>
              <a:rPr lang="nl-NL" b="1" dirty="0"/>
              <a:t> </a:t>
            </a:r>
            <a:r>
              <a:rPr lang="nl-NL" b="1" dirty="0" err="1"/>
              <a:t>old</a:t>
            </a:r>
            <a:r>
              <a:rPr lang="nl-NL" b="1" dirty="0"/>
              <a:t> system</a:t>
            </a:r>
            <a:endParaRPr lang="nl-NL" dirty="0"/>
          </a:p>
        </p:txBody>
      </p:sp>
    </p:spTree>
    <p:extLst>
      <p:ext uri="{BB962C8B-B14F-4D97-AF65-F5344CB8AC3E}">
        <p14:creationId xmlns:p14="http://schemas.microsoft.com/office/powerpoint/2010/main" val="22208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r>
              <a:rPr lang="nl-NL" dirty="0" err="1"/>
              <a:t>Conclusion</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49" y="1929597"/>
            <a:ext cx="7559675" cy="3443316"/>
          </a:xfrm>
        </p:spPr>
        <p:txBody>
          <a:bodyPr/>
          <a:lstStyle/>
          <a:p>
            <a:pPr marL="342900" indent="-342900">
              <a:buFont typeface="Arial" panose="020B0604020202020204" pitchFamily="34" charset="0"/>
              <a:buChar char="•"/>
            </a:pPr>
            <a:r>
              <a:rPr lang="nl-NL" b="1" dirty="0" err="1"/>
              <a:t>Enabled</a:t>
            </a:r>
            <a:r>
              <a:rPr lang="nl-NL" b="1" dirty="0"/>
              <a:t> </a:t>
            </a:r>
            <a:r>
              <a:rPr lang="nl-NL" b="1" dirty="0" err="1"/>
              <a:t>the</a:t>
            </a:r>
            <a:r>
              <a:rPr lang="nl-NL" b="1" dirty="0"/>
              <a:t> </a:t>
            </a:r>
            <a:r>
              <a:rPr lang="nl-NL" b="1" dirty="0" err="1"/>
              <a:t>municipality</a:t>
            </a:r>
            <a:r>
              <a:rPr lang="nl-NL" b="1" dirty="0"/>
              <a:t> </a:t>
            </a:r>
            <a:r>
              <a:rPr lang="nl-NL" b="1" dirty="0" err="1"/>
              <a:t>to</a:t>
            </a:r>
            <a:r>
              <a:rPr lang="nl-NL" b="1" dirty="0"/>
              <a:t> </a:t>
            </a:r>
            <a:r>
              <a:rPr lang="nl-NL" b="1" dirty="0" err="1"/>
              <a:t>innovate</a:t>
            </a:r>
            <a:r>
              <a:rPr lang="nl-NL" b="1" dirty="0"/>
              <a:t> </a:t>
            </a:r>
            <a:r>
              <a:rPr lang="nl-NL" b="1" dirty="0" err="1"/>
              <a:t>around</a:t>
            </a:r>
            <a:r>
              <a:rPr lang="nl-NL" b="1" dirty="0"/>
              <a:t> </a:t>
            </a:r>
            <a:r>
              <a:rPr lang="nl-NL" b="1" dirty="0" err="1"/>
              <a:t>the</a:t>
            </a:r>
            <a:r>
              <a:rPr lang="nl-NL" b="1" dirty="0"/>
              <a:t> </a:t>
            </a:r>
            <a:r>
              <a:rPr lang="nl-NL" b="1" dirty="0" err="1"/>
              <a:t>user’s</a:t>
            </a:r>
            <a:r>
              <a:rPr lang="nl-NL" b="1" dirty="0"/>
              <a:t>  </a:t>
            </a:r>
            <a:r>
              <a:rPr lang="nl-NL" b="1" dirty="0" err="1"/>
              <a:t>needs</a:t>
            </a:r>
            <a:r>
              <a:rPr lang="nl-NL" b="1" dirty="0"/>
              <a:t> </a:t>
            </a:r>
            <a:r>
              <a:rPr lang="nl-NL" b="1" dirty="0" err="1"/>
              <a:t>rather</a:t>
            </a:r>
            <a:r>
              <a:rPr lang="nl-NL" b="1" dirty="0"/>
              <a:t> </a:t>
            </a:r>
            <a:r>
              <a:rPr lang="nl-NL" b="1" dirty="0" err="1"/>
              <a:t>than</a:t>
            </a:r>
            <a:r>
              <a:rPr lang="nl-NL" b="1" dirty="0"/>
              <a:t> </a:t>
            </a:r>
            <a:r>
              <a:rPr lang="nl-NL" b="1" dirty="0" err="1"/>
              <a:t>the</a:t>
            </a:r>
            <a:r>
              <a:rPr lang="nl-NL" b="1" dirty="0"/>
              <a:t> </a:t>
            </a:r>
            <a:r>
              <a:rPr lang="nl-NL" b="1" dirty="0" err="1"/>
              <a:t>technology</a:t>
            </a:r>
            <a:r>
              <a:rPr lang="nl-NL" b="1" dirty="0"/>
              <a:t> </a:t>
            </a:r>
            <a:r>
              <a:rPr lang="nl-NL" b="1" dirty="0" err="1"/>
              <a:t>available</a:t>
            </a:r>
            <a:br>
              <a:rPr lang="nl-NL" b="1" dirty="0"/>
            </a:br>
            <a:endParaRPr lang="nl-NL" b="1" dirty="0"/>
          </a:p>
          <a:p>
            <a:pPr marL="342900" indent="-342900">
              <a:buFont typeface="Arial" panose="020B0604020202020204" pitchFamily="34" charset="0"/>
              <a:buChar char="•"/>
            </a:pPr>
            <a:r>
              <a:rPr lang="nl-NL" b="1" dirty="0"/>
              <a:t>We </a:t>
            </a:r>
            <a:r>
              <a:rPr lang="nl-NL" b="1" dirty="0" err="1"/>
              <a:t>can</a:t>
            </a:r>
            <a:r>
              <a:rPr lang="nl-NL" b="1" dirty="0"/>
              <a:t> </a:t>
            </a:r>
            <a:r>
              <a:rPr lang="nl-NL" b="1" dirty="0" err="1"/>
              <a:t>adapt</a:t>
            </a:r>
            <a:r>
              <a:rPr lang="nl-NL" b="1" dirty="0"/>
              <a:t> </a:t>
            </a:r>
            <a:r>
              <a:rPr lang="nl-NL" b="1" dirty="0" err="1"/>
              <a:t>and</a:t>
            </a:r>
            <a:r>
              <a:rPr lang="nl-NL" b="1" dirty="0"/>
              <a:t> re-</a:t>
            </a:r>
            <a:r>
              <a:rPr lang="nl-NL" b="1" dirty="0" err="1"/>
              <a:t>use</a:t>
            </a:r>
            <a:r>
              <a:rPr lang="nl-NL" b="1" dirty="0"/>
              <a:t> </a:t>
            </a:r>
            <a:r>
              <a:rPr lang="nl-NL" b="1" dirty="0" err="1"/>
              <a:t>the</a:t>
            </a:r>
            <a:r>
              <a:rPr lang="nl-NL" b="1" dirty="0"/>
              <a:t> search system </a:t>
            </a:r>
            <a:r>
              <a:rPr lang="nl-NL" b="1" dirty="0" err="1"/>
              <a:t>because</a:t>
            </a:r>
            <a:r>
              <a:rPr lang="nl-NL" b="1" dirty="0"/>
              <a:t> users at different </a:t>
            </a:r>
            <a:r>
              <a:rPr lang="nl-NL" b="1" dirty="0" err="1"/>
              <a:t>municipalities</a:t>
            </a:r>
            <a:r>
              <a:rPr lang="nl-NL" b="1" dirty="0"/>
              <a:t> have </a:t>
            </a:r>
            <a:r>
              <a:rPr lang="nl-NL" b="1" dirty="0" err="1"/>
              <a:t>the</a:t>
            </a:r>
            <a:r>
              <a:rPr lang="nl-NL" b="1" dirty="0"/>
              <a:t> </a:t>
            </a:r>
            <a:r>
              <a:rPr lang="nl-NL" b="1" dirty="0" err="1"/>
              <a:t>same</a:t>
            </a:r>
            <a:r>
              <a:rPr lang="nl-NL" b="1" dirty="0"/>
              <a:t> </a:t>
            </a:r>
            <a:r>
              <a:rPr lang="nl-NL" b="1" dirty="0" err="1"/>
              <a:t>tasks</a:t>
            </a:r>
            <a:endParaRPr lang="nl-NL" dirty="0"/>
          </a:p>
        </p:txBody>
      </p:sp>
      <p:pic>
        <p:nvPicPr>
          <p:cNvPr id="3" name="Picture 2">
            <a:extLst>
              <a:ext uri="{FF2B5EF4-FFF2-40B4-BE49-F238E27FC236}">
                <a16:creationId xmlns:a16="http://schemas.microsoft.com/office/drawing/2014/main" id="{259A3D91-4540-F226-438B-65EB86561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37" y="5133861"/>
            <a:ext cx="2796975" cy="1520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10;&#10;Description automatically generated with medium confidence">
            <a:extLst>
              <a:ext uri="{FF2B5EF4-FFF2-40B4-BE49-F238E27FC236}">
                <a16:creationId xmlns:a16="http://schemas.microsoft.com/office/drawing/2014/main" id="{B4CCE4D2-369B-91C2-2B3C-1A941D7F2D36}"/>
              </a:ext>
            </a:extLst>
          </p:cNvPr>
          <p:cNvPicPr>
            <a:picLocks noChangeAspect="1"/>
          </p:cNvPicPr>
          <p:nvPr/>
        </p:nvPicPr>
        <p:blipFill>
          <a:blip r:embed="rId4"/>
          <a:stretch>
            <a:fillRect/>
          </a:stretch>
        </p:blipFill>
        <p:spPr>
          <a:xfrm>
            <a:off x="5768713" y="5032418"/>
            <a:ext cx="4108712" cy="1621539"/>
          </a:xfrm>
          <a:prstGeom prst="rect">
            <a:avLst/>
          </a:prstGeom>
        </p:spPr>
      </p:pic>
      <p:sp>
        <p:nvSpPr>
          <p:cNvPr id="8" name="Tijdelijke aanduiding voor tekst 4">
            <a:extLst>
              <a:ext uri="{FF2B5EF4-FFF2-40B4-BE49-F238E27FC236}">
                <a16:creationId xmlns:a16="http://schemas.microsoft.com/office/drawing/2014/main" id="{74930508-ED4E-E0B3-9F9C-389296A758A4}"/>
              </a:ext>
            </a:extLst>
          </p:cNvPr>
          <p:cNvSpPr txBox="1">
            <a:spLocks/>
          </p:cNvSpPr>
          <p:nvPr/>
        </p:nvSpPr>
        <p:spPr>
          <a:xfrm>
            <a:off x="1284229" y="5583899"/>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GB" sz="1600" b="1" dirty="0"/>
              <a:t>Demo:       ureka.utrecht.nl</a:t>
            </a:r>
          </a:p>
          <a:p>
            <a:pPr lvl="0"/>
            <a:r>
              <a:rPr lang="en-GB" sz="1600" b="1" dirty="0"/>
              <a:t>Contact:    t.schoegje@utrecht.nl</a:t>
            </a:r>
            <a:endParaRPr lang="en-GB" sz="1600" dirty="0"/>
          </a:p>
        </p:txBody>
      </p:sp>
    </p:spTree>
    <p:extLst>
      <p:ext uri="{BB962C8B-B14F-4D97-AF65-F5344CB8AC3E}">
        <p14:creationId xmlns:p14="http://schemas.microsoft.com/office/powerpoint/2010/main" val="10095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8E7B0-5BF6-BC88-FAB5-C075A3C54CDF}"/>
              </a:ext>
            </a:extLst>
          </p:cNvPr>
          <p:cNvPicPr>
            <a:picLocks noChangeAspect="1"/>
          </p:cNvPicPr>
          <p:nvPr/>
        </p:nvPicPr>
        <p:blipFill rotWithShape="1">
          <a:blip r:embed="rId3">
            <a:extLst>
              <a:ext uri="{28A0092B-C50C-407E-A947-70E740481C1C}">
                <a14:useLocalDpi xmlns:a14="http://schemas.microsoft.com/office/drawing/2010/main" val="0"/>
              </a:ext>
            </a:extLst>
          </a:blip>
          <a:srcRect l="63165"/>
          <a:stretch/>
        </p:blipFill>
        <p:spPr>
          <a:xfrm>
            <a:off x="7614457" y="1815909"/>
            <a:ext cx="4244167" cy="3226181"/>
          </a:xfrm>
          <a:prstGeom prst="rect">
            <a:avLst/>
          </a:prstGeom>
          <a:noFill/>
          <a:ln>
            <a:noFill/>
          </a:ln>
        </p:spPr>
      </p:pic>
    </p:spTree>
    <p:extLst>
      <p:ext uri="{BB962C8B-B14F-4D97-AF65-F5344CB8AC3E}">
        <p14:creationId xmlns:p14="http://schemas.microsoft.com/office/powerpoint/2010/main" val="95023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8E7B0-5BF6-BC88-FAB5-C075A3C54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1" y="1815909"/>
            <a:ext cx="11522074" cy="3226181"/>
          </a:xfrm>
          <a:prstGeom prst="rect">
            <a:avLst/>
          </a:prstGeom>
          <a:noFill/>
          <a:ln>
            <a:noFill/>
          </a:ln>
        </p:spPr>
      </p:pic>
      <p:pic>
        <p:nvPicPr>
          <p:cNvPr id="4" name="Picture 3">
            <a:extLst>
              <a:ext uri="{FF2B5EF4-FFF2-40B4-BE49-F238E27FC236}">
                <a16:creationId xmlns:a16="http://schemas.microsoft.com/office/drawing/2014/main" id="{BF428762-9874-662D-65CC-272C07F8D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1" y="1968309"/>
            <a:ext cx="11522074" cy="3226181"/>
          </a:xfrm>
          <a:prstGeom prst="rect">
            <a:avLst/>
          </a:prstGeom>
          <a:noFill/>
          <a:ln>
            <a:noFill/>
          </a:ln>
        </p:spPr>
      </p:pic>
    </p:spTree>
    <p:extLst>
      <p:ext uri="{BB962C8B-B14F-4D97-AF65-F5344CB8AC3E}">
        <p14:creationId xmlns:p14="http://schemas.microsoft.com/office/powerpoint/2010/main" val="64614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8E7B0-5BF6-BC88-FAB5-C075A3C54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1" y="1815909"/>
            <a:ext cx="11522074" cy="3226181"/>
          </a:xfrm>
          <a:prstGeom prst="rect">
            <a:avLst/>
          </a:prstGeom>
          <a:noFill/>
          <a:ln>
            <a:noFill/>
          </a:ln>
        </p:spPr>
      </p:pic>
      <p:cxnSp>
        <p:nvCxnSpPr>
          <p:cNvPr id="4" name="Straight Connector 3">
            <a:extLst>
              <a:ext uri="{FF2B5EF4-FFF2-40B4-BE49-F238E27FC236}">
                <a16:creationId xmlns:a16="http://schemas.microsoft.com/office/drawing/2014/main" id="{F627D083-0EAD-E3BD-25DB-0835A4A19D46}"/>
              </a:ext>
            </a:extLst>
          </p:cNvPr>
          <p:cNvCxnSpPr>
            <a:cxnSpLocks/>
          </p:cNvCxnSpPr>
          <p:nvPr/>
        </p:nvCxnSpPr>
        <p:spPr>
          <a:xfrm>
            <a:off x="2987749" y="5188688"/>
            <a:ext cx="448693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11D69AC1-1BC9-4F2B-F6C5-54CB57C740C2}"/>
              </a:ext>
            </a:extLst>
          </p:cNvPr>
          <p:cNvSpPr txBox="1"/>
          <p:nvPr/>
        </p:nvSpPr>
        <p:spPr>
          <a:xfrm>
            <a:off x="4701329" y="5364978"/>
            <a:ext cx="1059777" cy="276999"/>
          </a:xfrm>
          <a:prstGeom prst="rect">
            <a:avLst/>
          </a:prstGeom>
          <a:noFill/>
        </p:spPr>
        <p:txBody>
          <a:bodyPr wrap="none" lIns="0" tIns="0" rIns="0" bIns="0" rtlCol="0">
            <a:spAutoFit/>
          </a:bodyPr>
          <a:lstStyle/>
          <a:p>
            <a:r>
              <a:rPr lang="en-GB" dirty="0">
                <a:solidFill>
                  <a:srgbClr val="FFC000"/>
                </a:solidFill>
              </a:rPr>
              <a:t>Search task</a:t>
            </a:r>
            <a:endParaRPr lang="en-NL" dirty="0">
              <a:solidFill>
                <a:srgbClr val="FFC000"/>
              </a:solidFill>
            </a:endParaRPr>
          </a:p>
        </p:txBody>
      </p:sp>
      <p:cxnSp>
        <p:nvCxnSpPr>
          <p:cNvPr id="7" name="Straight Connector 6">
            <a:extLst>
              <a:ext uri="{FF2B5EF4-FFF2-40B4-BE49-F238E27FC236}">
                <a16:creationId xmlns:a16="http://schemas.microsoft.com/office/drawing/2014/main" id="{C7550887-97C2-A1FA-CF15-9FCABF5A2D8D}"/>
              </a:ext>
            </a:extLst>
          </p:cNvPr>
          <p:cNvCxnSpPr/>
          <p:nvPr/>
        </p:nvCxnSpPr>
        <p:spPr>
          <a:xfrm flipV="1">
            <a:off x="457200" y="5964865"/>
            <a:ext cx="11121656" cy="7442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BAA71F7F-0E2D-CEE3-B9D4-58E7EE1AA93D}"/>
              </a:ext>
            </a:extLst>
          </p:cNvPr>
          <p:cNvSpPr txBox="1"/>
          <p:nvPr/>
        </p:nvSpPr>
        <p:spPr>
          <a:xfrm>
            <a:off x="5782371" y="6130472"/>
            <a:ext cx="933269" cy="276999"/>
          </a:xfrm>
          <a:prstGeom prst="rect">
            <a:avLst/>
          </a:prstGeom>
          <a:noFill/>
        </p:spPr>
        <p:txBody>
          <a:bodyPr wrap="none" lIns="0" tIns="0" rIns="0" bIns="0" rtlCol="0">
            <a:spAutoFit/>
          </a:bodyPr>
          <a:lstStyle/>
          <a:p>
            <a:r>
              <a:rPr lang="en-GB" dirty="0">
                <a:solidFill>
                  <a:srgbClr val="0070C0"/>
                </a:solidFill>
              </a:rPr>
              <a:t>Work task</a:t>
            </a:r>
            <a:endParaRPr lang="en-NL" dirty="0">
              <a:solidFill>
                <a:srgbClr val="0070C0"/>
              </a:solidFill>
            </a:endParaRPr>
          </a:p>
        </p:txBody>
      </p:sp>
    </p:spTree>
    <p:extLst>
      <p:ext uri="{BB962C8B-B14F-4D97-AF65-F5344CB8AC3E}">
        <p14:creationId xmlns:p14="http://schemas.microsoft.com/office/powerpoint/2010/main" val="103656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en-US" dirty="0"/>
              <a:t>Faceted task framework</a:t>
            </a:r>
            <a:endParaRPr lang="nl-NL" dirty="0"/>
          </a:p>
        </p:txBody>
      </p:sp>
      <p:pic>
        <p:nvPicPr>
          <p:cNvPr id="3" name="Picture 2">
            <a:extLst>
              <a:ext uri="{FF2B5EF4-FFF2-40B4-BE49-F238E27FC236}">
                <a16:creationId xmlns:a16="http://schemas.microsoft.com/office/drawing/2014/main" id="{D43023DD-BB6D-5D49-9D4E-4C889865AECE}"/>
              </a:ext>
            </a:extLst>
          </p:cNvPr>
          <p:cNvPicPr>
            <a:picLocks noChangeAspect="1"/>
          </p:cNvPicPr>
          <p:nvPr/>
        </p:nvPicPr>
        <p:blipFill>
          <a:blip r:embed="rId3"/>
          <a:stretch>
            <a:fillRect/>
          </a:stretch>
        </p:blipFill>
        <p:spPr>
          <a:xfrm>
            <a:off x="1147423" y="2163857"/>
            <a:ext cx="10219306" cy="1150720"/>
          </a:xfrm>
          <a:prstGeom prst="rect">
            <a:avLst/>
          </a:prstGeom>
        </p:spPr>
      </p:pic>
      <p:sp>
        <p:nvSpPr>
          <p:cNvPr id="6" name="Text Placeholder 2">
            <a:extLst>
              <a:ext uri="{FF2B5EF4-FFF2-40B4-BE49-F238E27FC236}">
                <a16:creationId xmlns:a16="http://schemas.microsoft.com/office/drawing/2014/main" id="{563316FD-17C7-D7F2-8678-0302479BFEE2}"/>
              </a:ext>
            </a:extLst>
          </p:cNvPr>
          <p:cNvSpPr txBox="1">
            <a:spLocks/>
          </p:cNvSpPr>
          <p:nvPr/>
        </p:nvSpPr>
        <p:spPr>
          <a:xfrm>
            <a:off x="336549" y="3429000"/>
            <a:ext cx="11522075" cy="541399"/>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dirty="0"/>
              <a:t>Table: Example tasks described using task facets</a:t>
            </a:r>
          </a:p>
          <a:p>
            <a:pPr lvl="0" algn="ctr"/>
            <a:r>
              <a:rPr lang="en-GB" sz="1200" dirty="0">
                <a:latin typeface="Times New Roman" panose="02020603050405020304" pitchFamily="18" charset="0"/>
              </a:rPr>
              <a:t>Source faceted model: A faceted approach to conceptualizing tasks in information seeking, </a:t>
            </a:r>
            <a:r>
              <a:rPr lang="en-GB" sz="1200" i="1" dirty="0" err="1">
                <a:latin typeface="Times New Roman" panose="02020603050405020304" pitchFamily="18" charset="0"/>
              </a:rPr>
              <a:t>Yuelin</a:t>
            </a:r>
            <a:r>
              <a:rPr lang="en-GB" sz="1200" i="1" dirty="0">
                <a:latin typeface="Times New Roman" panose="02020603050405020304" pitchFamily="18" charset="0"/>
              </a:rPr>
              <a:t> Li and Nicholas Belkin</a:t>
            </a:r>
            <a:r>
              <a:rPr lang="en-GB" sz="1200" dirty="0">
                <a:latin typeface="Times New Roman" panose="02020603050405020304" pitchFamily="18" charset="0"/>
              </a:rPr>
              <a:t>, 2008</a:t>
            </a:r>
            <a:endParaRPr lang="en-US" sz="1200" dirty="0"/>
          </a:p>
        </p:txBody>
      </p:sp>
      <p:sp>
        <p:nvSpPr>
          <p:cNvPr id="7" name="Text Placeholder 3">
            <a:extLst>
              <a:ext uri="{FF2B5EF4-FFF2-40B4-BE49-F238E27FC236}">
                <a16:creationId xmlns:a16="http://schemas.microsoft.com/office/drawing/2014/main" id="{5AD473F9-9F26-9C28-6A75-FC99D0AA6FF1}"/>
              </a:ext>
            </a:extLst>
          </p:cNvPr>
          <p:cNvSpPr txBox="1">
            <a:spLocks/>
          </p:cNvSpPr>
          <p:nvPr/>
        </p:nvSpPr>
        <p:spPr>
          <a:xfrm>
            <a:off x="2317750" y="4668543"/>
            <a:ext cx="3617383" cy="2572228"/>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Font typeface="Arial" pitchFamily="34" charset="0"/>
              <a:buChar char="•"/>
            </a:pPr>
            <a:r>
              <a:rPr lang="en-US" dirty="0"/>
              <a:t>Generic by design</a:t>
            </a:r>
          </a:p>
          <a:p>
            <a:pPr marL="342900" lvl="0" indent="-342900">
              <a:buFont typeface="Arial" pitchFamily="34" charset="0"/>
              <a:buChar char="•"/>
            </a:pPr>
            <a:r>
              <a:rPr lang="en-US" dirty="0"/>
              <a:t>Domain-independent</a:t>
            </a:r>
          </a:p>
          <a:p>
            <a:pPr marL="342900" lvl="0" indent="-342900">
              <a:buFont typeface="Arial" pitchFamily="34" charset="0"/>
              <a:buChar char="•"/>
            </a:pPr>
            <a:r>
              <a:rPr lang="en-US" dirty="0"/>
              <a:t>Does not model task topic</a:t>
            </a:r>
          </a:p>
        </p:txBody>
      </p:sp>
    </p:spTree>
    <p:extLst>
      <p:ext uri="{BB962C8B-B14F-4D97-AF65-F5344CB8AC3E}">
        <p14:creationId xmlns:p14="http://schemas.microsoft.com/office/powerpoint/2010/main" val="135421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Methodology</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7559675" cy="3443316"/>
          </a:xfrm>
        </p:spPr>
        <p:txBody>
          <a:bodyPr/>
          <a:lstStyle/>
          <a:p>
            <a:pPr marL="342900" indent="-342900">
              <a:buFont typeface="Arial" panose="020B0604020202020204" pitchFamily="34" charset="0"/>
              <a:buChar char="•"/>
            </a:pPr>
            <a:r>
              <a:rPr lang="en-US" dirty="0"/>
              <a:t>Semi-structured interviews</a:t>
            </a:r>
            <a:br>
              <a:rPr lang="en-US" dirty="0"/>
            </a:br>
            <a:endParaRPr lang="en-US" dirty="0"/>
          </a:p>
          <a:p>
            <a:pPr marL="342900" indent="-342900">
              <a:buFont typeface="Arial" panose="020B0604020202020204" pitchFamily="34" charset="0"/>
              <a:buChar char="•"/>
            </a:pPr>
            <a:r>
              <a:rPr lang="en-US" dirty="0"/>
              <a:t>Codebook analysis</a:t>
            </a:r>
          </a:p>
          <a:p>
            <a:pPr marL="612900" lvl="2" indent="-342900">
              <a:buFont typeface="Arial" panose="020B0604020202020204" pitchFamily="34" charset="0"/>
              <a:buChar char="•"/>
            </a:pPr>
            <a:r>
              <a:rPr lang="en-US" dirty="0"/>
              <a:t>Known codes: faceted task framework</a:t>
            </a:r>
          </a:p>
          <a:p>
            <a:pPr marL="612900" lvl="2" indent="-342900">
              <a:buFont typeface="Arial" panose="020B0604020202020204" pitchFamily="34" charset="0"/>
              <a:buChar char="•"/>
            </a:pPr>
            <a:r>
              <a:rPr lang="en-US" dirty="0"/>
              <a:t>Emerging codes: themes in the data</a:t>
            </a:r>
            <a:br>
              <a:rPr lang="en-US" dirty="0"/>
            </a:br>
            <a:endParaRPr lang="en-US" dirty="0"/>
          </a:p>
          <a:p>
            <a:pPr marL="342900" indent="-342900">
              <a:buFont typeface="Arial" panose="020B0604020202020204" pitchFamily="34" charset="0"/>
              <a:buChar char="•"/>
            </a:pPr>
            <a:r>
              <a:rPr lang="en-US" dirty="0"/>
              <a:t>Replicate interview study at second municipality</a:t>
            </a:r>
          </a:p>
        </p:txBody>
      </p:sp>
    </p:spTree>
    <p:extLst>
      <p:ext uri="{BB962C8B-B14F-4D97-AF65-F5344CB8AC3E}">
        <p14:creationId xmlns:p14="http://schemas.microsoft.com/office/powerpoint/2010/main" val="294449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50" y="2450593"/>
            <a:ext cx="8367971" cy="3443316"/>
          </a:xfrm>
        </p:spPr>
        <p:txBody>
          <a:bodyPr>
            <a:normAutofit/>
          </a:bodyPr>
          <a:lstStyle/>
          <a:p>
            <a:pPr marL="342900" indent="-342900">
              <a:spcAft>
                <a:spcPts val="600"/>
              </a:spcAft>
              <a:buFont typeface="Arial" panose="020B0604020202020204" pitchFamily="34" charset="0"/>
              <a:buChar char="•"/>
            </a:pPr>
            <a:r>
              <a:rPr lang="nl-NL" b="1" dirty="0"/>
              <a:t>A set of </a:t>
            </a:r>
            <a:r>
              <a:rPr lang="nl-NL" b="1" dirty="0" err="1"/>
              <a:t>facets</a:t>
            </a:r>
            <a:r>
              <a:rPr lang="nl-NL" b="1" dirty="0"/>
              <a:t> </a:t>
            </a:r>
            <a:r>
              <a:rPr lang="nl-NL" b="1" dirty="0" err="1"/>
              <a:t>to</a:t>
            </a:r>
            <a:r>
              <a:rPr lang="nl-NL" b="1" dirty="0"/>
              <a:t> </a:t>
            </a:r>
            <a:r>
              <a:rPr lang="nl-NL" b="1" dirty="0" err="1"/>
              <a:t>describe</a:t>
            </a:r>
            <a:r>
              <a:rPr lang="nl-NL" b="1" dirty="0"/>
              <a:t> a domain-</a:t>
            </a:r>
            <a:r>
              <a:rPr lang="nl-NL" b="1" dirty="0" err="1"/>
              <a:t>specific</a:t>
            </a:r>
            <a:r>
              <a:rPr lang="nl-NL" b="1" dirty="0"/>
              <a:t> </a:t>
            </a:r>
            <a:r>
              <a:rPr lang="nl-NL" b="1" dirty="0" err="1"/>
              <a:t>task</a:t>
            </a:r>
            <a:r>
              <a:rPr lang="nl-NL" b="1" dirty="0"/>
              <a:t> model</a:t>
            </a:r>
          </a:p>
          <a:p>
            <a:pPr marL="0" indent="0">
              <a:spcAft>
                <a:spcPts val="600"/>
              </a:spcAft>
              <a:buNone/>
            </a:pPr>
            <a:endParaRPr lang="nl-NL" b="1" dirty="0"/>
          </a:p>
          <a:p>
            <a:pPr marL="342900" indent="-342900">
              <a:spcAft>
                <a:spcPts val="600"/>
              </a:spcAft>
              <a:buFont typeface="Arial" panose="020B0604020202020204" pitchFamily="34" charset="0"/>
              <a:buChar char="•"/>
            </a:pPr>
            <a:r>
              <a:rPr lang="nl-NL" b="1" dirty="0"/>
              <a:t>A </a:t>
            </a:r>
            <a:r>
              <a:rPr lang="nl-NL" b="1" dirty="0" err="1"/>
              <a:t>description</a:t>
            </a:r>
            <a:r>
              <a:rPr lang="nl-NL" b="1" dirty="0"/>
              <a:t> of council member </a:t>
            </a:r>
            <a:r>
              <a:rPr lang="nl-NL" b="1" dirty="0" err="1"/>
              <a:t>tasks</a:t>
            </a:r>
            <a:r>
              <a:rPr lang="nl-NL" b="1" dirty="0"/>
              <a:t> </a:t>
            </a:r>
            <a:r>
              <a:rPr lang="nl-NL" b="1" dirty="0" err="1"/>
              <a:t>based</a:t>
            </a:r>
            <a:r>
              <a:rPr lang="nl-NL" b="1" dirty="0"/>
              <a:t> on </a:t>
            </a:r>
            <a:r>
              <a:rPr lang="nl-NL" b="1" dirty="0" err="1"/>
              <a:t>those</a:t>
            </a:r>
            <a:r>
              <a:rPr lang="nl-NL" b="1" dirty="0"/>
              <a:t> </a:t>
            </a:r>
            <a:r>
              <a:rPr lang="nl-NL" b="1" dirty="0" err="1"/>
              <a:t>facets</a:t>
            </a:r>
            <a:endParaRPr lang="nl-NL" b="1" dirty="0"/>
          </a:p>
        </p:txBody>
      </p:sp>
    </p:spTree>
    <p:extLst>
      <p:ext uri="{BB962C8B-B14F-4D97-AF65-F5344CB8AC3E}">
        <p14:creationId xmlns:p14="http://schemas.microsoft.com/office/powerpoint/2010/main" val="172911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50" y="2450593"/>
            <a:ext cx="7868241" cy="3443316"/>
          </a:xfrm>
        </p:spPr>
        <p:txBody>
          <a:bodyPr>
            <a:normAutofit/>
          </a:bodyPr>
          <a:lstStyle/>
          <a:p>
            <a:pPr>
              <a:spcAft>
                <a:spcPts val="600"/>
              </a:spcAft>
            </a:pPr>
            <a:r>
              <a:rPr lang="nl-NL" b="1" dirty="0" err="1"/>
              <a:t>Task</a:t>
            </a:r>
            <a:r>
              <a:rPr lang="nl-NL" b="1" dirty="0"/>
              <a:t> </a:t>
            </a:r>
            <a:r>
              <a:rPr lang="nl-NL" b="1" dirty="0" err="1"/>
              <a:t>objective</a:t>
            </a:r>
            <a:r>
              <a:rPr lang="nl-NL" b="1" dirty="0"/>
              <a:t> </a:t>
            </a:r>
            <a:r>
              <a:rPr lang="nl-NL" dirty="0"/>
              <a:t>               </a:t>
            </a:r>
            <a:r>
              <a:rPr lang="nl-NL" dirty="0" err="1"/>
              <a:t>Informal</a:t>
            </a:r>
            <a:r>
              <a:rPr lang="nl-NL" dirty="0"/>
              <a:t> </a:t>
            </a:r>
            <a:r>
              <a:rPr lang="nl-NL" dirty="0" err="1"/>
              <a:t>task</a:t>
            </a:r>
            <a:r>
              <a:rPr lang="nl-NL" dirty="0"/>
              <a:t> </a:t>
            </a:r>
            <a:r>
              <a:rPr lang="nl-NL" dirty="0" err="1"/>
              <a:t>description</a:t>
            </a:r>
            <a:endParaRPr lang="nl-NL" b="1" dirty="0"/>
          </a:p>
          <a:p>
            <a:pPr>
              <a:spcAft>
                <a:spcPts val="600"/>
              </a:spcAft>
            </a:pPr>
            <a:r>
              <a:rPr lang="nl-NL" b="1" dirty="0"/>
              <a:t>Topic aspect                  </a:t>
            </a:r>
            <a:r>
              <a:rPr lang="nl-NL" dirty="0"/>
              <a:t>Types of domain </a:t>
            </a:r>
            <a:r>
              <a:rPr lang="nl-NL" dirty="0" err="1"/>
              <a:t>knowledge</a:t>
            </a:r>
            <a:endParaRPr lang="nl-NL" b="1" dirty="0"/>
          </a:p>
          <a:p>
            <a:pPr>
              <a:spcAft>
                <a:spcPts val="600"/>
              </a:spcAft>
            </a:pPr>
            <a:r>
              <a:rPr lang="nl-NL" b="1" dirty="0"/>
              <a:t>Information sources     </a:t>
            </a:r>
            <a:r>
              <a:rPr lang="nl-NL" dirty="0" err="1"/>
              <a:t>Where</a:t>
            </a:r>
            <a:r>
              <a:rPr lang="nl-NL" dirty="0"/>
              <a:t> do users look</a:t>
            </a:r>
            <a:endParaRPr lang="nl-NL" b="1" dirty="0"/>
          </a:p>
          <a:p>
            <a:pPr>
              <a:spcAft>
                <a:spcPts val="600"/>
              </a:spcAft>
            </a:pPr>
            <a:r>
              <a:rPr lang="nl-NL" b="1" dirty="0"/>
              <a:t>Retrieval unit                 </a:t>
            </a:r>
            <a:r>
              <a:rPr lang="nl-NL" dirty="0" err="1"/>
              <a:t>Shape</a:t>
            </a:r>
            <a:r>
              <a:rPr lang="nl-NL" dirty="0"/>
              <a:t> of </a:t>
            </a:r>
            <a:r>
              <a:rPr lang="nl-NL" dirty="0" err="1"/>
              <a:t>the</a:t>
            </a:r>
            <a:r>
              <a:rPr lang="nl-NL" dirty="0"/>
              <a:t> data</a:t>
            </a:r>
          </a:p>
          <a:p>
            <a:pPr>
              <a:spcAft>
                <a:spcPts val="600"/>
              </a:spcAft>
            </a:pPr>
            <a:r>
              <a:rPr lang="nl-NL" b="1" dirty="0" err="1"/>
              <a:t>Task</a:t>
            </a:r>
            <a:r>
              <a:rPr lang="nl-NL" b="1" dirty="0"/>
              <a:t> </a:t>
            </a:r>
            <a:r>
              <a:rPr lang="nl-NL" b="1" dirty="0" err="1"/>
              <a:t>specificity</a:t>
            </a:r>
            <a:r>
              <a:rPr lang="nl-NL" b="1" dirty="0"/>
              <a:t>              </a:t>
            </a:r>
            <a:r>
              <a:rPr lang="nl-NL" dirty="0"/>
              <a:t>How </a:t>
            </a:r>
            <a:r>
              <a:rPr lang="nl-NL" dirty="0" err="1"/>
              <a:t>specific</a:t>
            </a:r>
            <a:r>
              <a:rPr lang="nl-NL" dirty="0"/>
              <a:t> is target information</a:t>
            </a:r>
          </a:p>
          <a:p>
            <a:pPr>
              <a:spcAft>
                <a:spcPts val="600"/>
              </a:spcAft>
            </a:pPr>
            <a:endParaRPr lang="nl-NL" dirty="0"/>
          </a:p>
        </p:txBody>
      </p:sp>
    </p:spTree>
    <p:extLst>
      <p:ext uri="{BB962C8B-B14F-4D97-AF65-F5344CB8AC3E}">
        <p14:creationId xmlns:p14="http://schemas.microsoft.com/office/powerpoint/2010/main" val="214915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Results</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317750" y="2217709"/>
            <a:ext cx="9319079" cy="3443316"/>
          </a:xfrm>
        </p:spPr>
        <p:txBody>
          <a:bodyPr>
            <a:normAutofit/>
          </a:bodyPr>
          <a:lstStyle/>
          <a:p>
            <a:pPr marL="0" lvl="0" indent="0">
              <a:spcAft>
                <a:spcPts val="600"/>
              </a:spcAft>
              <a:buNone/>
            </a:pPr>
            <a:r>
              <a:rPr lang="nl-NL" b="1" dirty="0" err="1"/>
              <a:t>Example</a:t>
            </a:r>
            <a:r>
              <a:rPr lang="nl-NL" b="1" dirty="0"/>
              <a:t> </a:t>
            </a:r>
            <a:r>
              <a:rPr lang="nl-NL" b="1" dirty="0" err="1"/>
              <a:t>work</a:t>
            </a:r>
            <a:r>
              <a:rPr lang="nl-NL" b="1" dirty="0"/>
              <a:t> </a:t>
            </a:r>
            <a:r>
              <a:rPr lang="nl-NL" b="1" dirty="0" err="1"/>
              <a:t>tasks</a:t>
            </a:r>
            <a:r>
              <a:rPr lang="nl-NL" b="1" dirty="0"/>
              <a:t> </a:t>
            </a:r>
          </a:p>
          <a:p>
            <a:pPr marL="0" lvl="0" indent="0">
              <a:spcAft>
                <a:spcPts val="600"/>
              </a:spcAft>
              <a:buNone/>
            </a:pPr>
            <a:r>
              <a:rPr lang="nl-NL" dirty="0"/>
              <a:t>Topic: sound </a:t>
            </a:r>
            <a:r>
              <a:rPr lang="nl-NL" dirty="0" err="1"/>
              <a:t>leak</a:t>
            </a:r>
            <a:r>
              <a:rPr lang="nl-NL" dirty="0"/>
              <a:t> in concert hall Tivoli</a:t>
            </a:r>
          </a:p>
        </p:txBody>
      </p:sp>
      <p:sp>
        <p:nvSpPr>
          <p:cNvPr id="6" name="Tijdelijke aanduiding voor tekst 4">
            <a:extLst>
              <a:ext uri="{FF2B5EF4-FFF2-40B4-BE49-F238E27FC236}">
                <a16:creationId xmlns:a16="http://schemas.microsoft.com/office/drawing/2014/main" id="{65A452E0-610F-72A8-CDB3-F498E5457C58}"/>
              </a:ext>
            </a:extLst>
          </p:cNvPr>
          <p:cNvSpPr txBox="1">
            <a:spLocks/>
          </p:cNvSpPr>
          <p:nvPr/>
        </p:nvSpPr>
        <p:spPr>
          <a:xfrm>
            <a:off x="3819979" y="3240512"/>
            <a:ext cx="9319079" cy="3443316"/>
          </a:xfrm>
          <a:prstGeom prst="rect">
            <a:avLst/>
          </a:prstGeom>
        </p:spPr>
        <p:txBody>
          <a:bodyPr>
            <a:normAutofit lnSpcReduction="10000"/>
          </a:bodyPr>
          <a:lstStyle>
            <a:lvl1pPr marL="450850" marR="0" indent="-450850" algn="l" defTabSz="914400" rtl="0" eaLnBrk="1" fontAlgn="auto" latinLnBrk="0" hangingPunct="1">
              <a:lnSpc>
                <a:spcPct val="110000"/>
              </a:lnSpc>
              <a:spcBef>
                <a:spcPts val="0"/>
              </a:spcBef>
              <a:spcAft>
                <a:spcPts val="0"/>
              </a:spcAft>
              <a:buClrTx/>
              <a:buSzTx/>
              <a:buFont typeface="Arial" panose="020B0604020202020204" pitchFamily="34" charset="0"/>
              <a:buChar char="•"/>
              <a:tabLst>
                <a:tab pos="889000" algn="l"/>
                <a:tab pos="1452563" algn="l"/>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03275" indent="-309563" algn="l" defTabSz="914400" rtl="0" eaLnBrk="1" latinLnBrk="0" hangingPunct="1">
              <a:lnSpc>
                <a:spcPct val="110000"/>
              </a:lnSpc>
              <a:spcBef>
                <a:spcPts val="600"/>
              </a:spcBef>
              <a:buFont typeface="Arial" panose="020B0604020202020204"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2pPr>
            <a:lvl3pPr marL="1114425" indent="-311150" algn="l" defTabSz="914400" rtl="0" eaLnBrk="1" latinLnBrk="0" hangingPunct="1">
              <a:lnSpc>
                <a:spcPct val="100000"/>
              </a:lnSpc>
              <a:spcBef>
                <a:spcPts val="600"/>
              </a:spcBef>
              <a:buFont typeface="Arial" panose="020B0604020202020204" pitchFamily="34" charset="0"/>
              <a:buChar char="•"/>
              <a:tabLst/>
              <a:defRPr lang="nl-NL" sz="2200" b="0" i="0" kern="1200" baseline="0" noProof="0" dirty="0" err="1"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466850" indent="-311150" algn="l" defTabSz="914400" rtl="0" eaLnBrk="1" latinLnBrk="0" hangingPunct="1">
              <a:lnSpc>
                <a:spcPct val="110000"/>
              </a:lnSpc>
              <a:spcBef>
                <a:spcPts val="600"/>
              </a:spcBef>
              <a:buSzPct val="100000"/>
              <a:buFont typeface="Arial" panose="020B0604020202020204" pitchFamily="34" charset="0"/>
              <a:buChar char="•"/>
              <a:tabLst/>
              <a:defRPr lang="nl-NL" sz="2200"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33563" indent="-366713" algn="l" defTabSz="914400" rtl="0" eaLnBrk="1" latinLnBrk="0" hangingPunct="1">
              <a:lnSpc>
                <a:spcPct val="110000"/>
              </a:lnSpc>
              <a:spcBef>
                <a:spcPts val="600"/>
              </a:spcBef>
              <a:buFont typeface="Arial" panose="020B0604020202020204" pitchFamily="34" charset="0"/>
              <a:buChar char="•"/>
              <a:tabLst/>
              <a:defRPr lang="nl-NL" sz="2200" b="0" i="0" kern="1200" baseline="0" noProof="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5pPr>
            <a:lvl6pPr marL="2185988" indent="-352425" algn="l" defTabSz="914400" rtl="0" eaLnBrk="1" latinLnBrk="0" hangingPunct="1">
              <a:spcBef>
                <a:spcPts val="600"/>
              </a:spcBef>
              <a:buFont typeface="Arial"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6pPr>
            <a:lvl7pPr marL="2144713" indent="-311150" algn="l" defTabSz="914400" rtl="0" eaLnBrk="1" latinLnBrk="0" hangingPunct="1">
              <a:spcBef>
                <a:spcPct val="20000"/>
              </a:spcBef>
              <a:buFont typeface="Arial" pitchFamily="34" charset="0"/>
              <a:buChar char="•"/>
              <a:tabLst/>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7pPr>
            <a:lvl8pPr marL="2497138" indent="-352425" algn="l" defTabSz="914400" rtl="0" eaLnBrk="1" latinLnBrk="0" hangingPunct="1">
              <a:spcBef>
                <a:spcPct val="20000"/>
              </a:spcBef>
              <a:buFont typeface="Arial" pitchFamily="34" charset="0"/>
              <a:buChar char="•"/>
              <a:tabLst/>
              <a:defRPr lang="nl-NL" sz="2200" b="0" i="0" kern="1200" baseline="0" noProof="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8pPr>
            <a:lvl9pPr marL="3886200" indent="-228600" algn="l" defTabSz="914400" rtl="0" eaLnBrk="1" latinLnBrk="0" hangingPunct="1">
              <a:spcBef>
                <a:spcPct val="20000"/>
              </a:spcBef>
              <a:buFont typeface="Arial" pitchFamily="34" charset="0"/>
              <a:buChar char="•"/>
              <a:defRPr lang="nl-NL" sz="2200"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9pPr>
          </a:lstStyle>
          <a:p>
            <a:pPr marL="0" lvl="0" indent="0">
              <a:spcAft>
                <a:spcPts val="600"/>
              </a:spcAft>
              <a:buFont typeface="Arial" panose="020B0604020202020204" pitchFamily="34" charset="0"/>
              <a:buNone/>
            </a:pPr>
            <a:endParaRPr lang="en-GB" dirty="0"/>
          </a:p>
          <a:p>
            <a:pPr marL="0" lvl="0" indent="0">
              <a:spcAft>
                <a:spcPts val="600"/>
              </a:spcAft>
              <a:buNone/>
            </a:pPr>
            <a:r>
              <a:rPr lang="en-GB" b="1" dirty="0"/>
              <a:t>Tasks to understand background information</a:t>
            </a:r>
          </a:p>
          <a:p>
            <a:pPr>
              <a:spcAft>
                <a:spcPts val="600"/>
              </a:spcAft>
            </a:pPr>
            <a:r>
              <a:rPr lang="en-GB" dirty="0"/>
              <a:t>What is a sound leak? </a:t>
            </a:r>
          </a:p>
          <a:p>
            <a:pPr>
              <a:spcAft>
                <a:spcPts val="600"/>
              </a:spcAft>
            </a:pPr>
            <a:r>
              <a:rPr lang="en-GB" dirty="0"/>
              <a:t>How big is the problem?</a:t>
            </a:r>
            <a:br>
              <a:rPr lang="en-GB" dirty="0"/>
            </a:br>
            <a:endParaRPr lang="en-GB" dirty="0"/>
          </a:p>
          <a:p>
            <a:pPr marL="0" lvl="0" indent="0">
              <a:spcAft>
                <a:spcPts val="600"/>
              </a:spcAft>
              <a:buNone/>
            </a:pPr>
            <a:r>
              <a:rPr lang="en-GB" b="1" dirty="0"/>
              <a:t>Tasks to create a perspective</a:t>
            </a:r>
          </a:p>
          <a:p>
            <a:pPr>
              <a:spcAft>
                <a:spcPts val="600"/>
              </a:spcAft>
            </a:pPr>
            <a:r>
              <a:rPr lang="en-GB" dirty="0"/>
              <a:t>Should we fix it? </a:t>
            </a:r>
          </a:p>
          <a:p>
            <a:pPr>
              <a:spcAft>
                <a:spcPts val="600"/>
              </a:spcAft>
            </a:pPr>
            <a:r>
              <a:rPr lang="en-GB" dirty="0"/>
              <a:t>How do we get the funds?</a:t>
            </a:r>
          </a:p>
          <a:p>
            <a:pPr marL="0" lvl="0" indent="0">
              <a:spcAft>
                <a:spcPts val="600"/>
              </a:spcAft>
              <a:buFont typeface="Arial" panose="020B0604020202020204" pitchFamily="34" charset="0"/>
              <a:buNone/>
            </a:pPr>
            <a:endParaRPr lang="en-GB" dirty="0"/>
          </a:p>
        </p:txBody>
      </p:sp>
      <p:graphicFrame>
        <p:nvGraphicFramePr>
          <p:cNvPr id="8" name="Object 7">
            <a:extLst>
              <a:ext uri="{FF2B5EF4-FFF2-40B4-BE49-F238E27FC236}">
                <a16:creationId xmlns:a16="http://schemas.microsoft.com/office/drawing/2014/main" id="{2F99CFEA-81A4-43CE-13DE-FC8B877457FA}"/>
              </a:ext>
            </a:extLst>
          </p:cNvPr>
          <p:cNvGraphicFramePr>
            <a:graphicFrameLocks noChangeAspect="1"/>
          </p:cNvGraphicFramePr>
          <p:nvPr>
            <p:extLst>
              <p:ext uri="{D42A27DB-BD31-4B8C-83A1-F6EECF244321}">
                <p14:modId xmlns:p14="http://schemas.microsoft.com/office/powerpoint/2010/main" val="1670014754"/>
              </p:ext>
            </p:extLst>
          </p:nvPr>
        </p:nvGraphicFramePr>
        <p:xfrm>
          <a:off x="1389322" y="3634670"/>
          <a:ext cx="2133600" cy="2422525"/>
        </p:xfrm>
        <a:graphic>
          <a:graphicData uri="http://schemas.openxmlformats.org/presentationml/2006/ole">
            <mc:AlternateContent xmlns:mc="http://schemas.openxmlformats.org/markup-compatibility/2006">
              <mc:Choice xmlns:v="urn:schemas-microsoft-com:vml" Requires="v">
                <p:oleObj name="Bitmap Image" r:id="rId3" imgW="2133720" imgH="2423160" progId="PBrush">
                  <p:embed/>
                </p:oleObj>
              </mc:Choice>
              <mc:Fallback>
                <p:oleObj name="Bitmap Image" r:id="rId3" imgW="2133720" imgH="2423160" progId="PBrush">
                  <p:embed/>
                  <p:pic>
                    <p:nvPicPr>
                      <p:cNvPr id="3" name="Object 2">
                        <a:extLst>
                          <a:ext uri="{FF2B5EF4-FFF2-40B4-BE49-F238E27FC236}">
                            <a16:creationId xmlns:a16="http://schemas.microsoft.com/office/drawing/2014/main" id="{4CFA3012-75DA-257C-87E4-1B862FAA1F3B}"/>
                          </a:ext>
                        </a:extLst>
                      </p:cNvPr>
                      <p:cNvPicPr/>
                      <p:nvPr/>
                    </p:nvPicPr>
                    <p:blipFill>
                      <a:blip r:embed="rId4"/>
                      <a:stretch>
                        <a:fillRect/>
                      </a:stretch>
                    </p:blipFill>
                    <p:spPr>
                      <a:xfrm>
                        <a:off x="1389322" y="3634670"/>
                        <a:ext cx="2133600" cy="2422525"/>
                      </a:xfrm>
                      <a:prstGeom prst="rect">
                        <a:avLst/>
                      </a:prstGeom>
                    </p:spPr>
                  </p:pic>
                </p:oleObj>
              </mc:Fallback>
            </mc:AlternateContent>
          </a:graphicData>
        </a:graphic>
      </p:graphicFrame>
    </p:spTree>
    <p:extLst>
      <p:ext uri="{BB962C8B-B14F-4D97-AF65-F5344CB8AC3E}">
        <p14:creationId xmlns:p14="http://schemas.microsoft.com/office/powerpoint/2010/main" val="412856997"/>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11" id="{922CF800-1864-A146-8406-D723247B2F6A}" vid="{9B1D9458-2A1C-0B48-BBE6-B0E929882854}"/>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uu_powerpoint_template_EN_2021</Template>
  <TotalTime>1654</TotalTime>
  <Words>2315</Words>
  <Application>Microsoft Office PowerPoint</Application>
  <PresentationFormat>Custom</PresentationFormat>
  <Paragraphs>219</Paragraphs>
  <Slides>19</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Calibri</vt:lpstr>
      <vt:lpstr>Times New Roman</vt:lpstr>
      <vt:lpstr>Merriweather Light</vt:lpstr>
      <vt:lpstr>Merriweather Regular</vt:lpstr>
      <vt:lpstr>Arial</vt:lpstr>
      <vt:lpstr>Verdana</vt:lpstr>
      <vt:lpstr>Open Sans</vt:lpstr>
      <vt:lpstr>Open Sans Light</vt:lpstr>
      <vt:lpstr>Utrecht University</vt:lpstr>
      <vt:lpstr>Bitmap Image</vt:lpstr>
      <vt:lpstr>Informing the design of search systems for council members</vt:lpstr>
      <vt:lpstr>PowerPoint Presentation</vt:lpstr>
      <vt:lpstr>PowerPoint Presentation</vt:lpstr>
      <vt:lpstr>PowerPoint Presentation</vt:lpstr>
      <vt:lpstr>Faceted task framework</vt:lpstr>
      <vt:lpstr>Methodology</vt:lpstr>
      <vt:lpstr>Results</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Discussion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Thomas Schoegje</dc:creator>
  <cp:keywords/>
  <dc:description/>
  <cp:lastModifiedBy>Thomas Schoegje</cp:lastModifiedBy>
  <cp:revision>214</cp:revision>
  <dcterms:created xsi:type="dcterms:W3CDTF">2022-08-29T17:41:59Z</dcterms:created>
  <dcterms:modified xsi:type="dcterms:W3CDTF">2022-09-05T22:43:57Z</dcterms:modified>
  <cp:category/>
</cp:coreProperties>
</file>